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8" r:id="rId2"/>
    <p:sldId id="401" r:id="rId3"/>
    <p:sldId id="371" r:id="rId4"/>
    <p:sldId id="3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73" r:id="rId13"/>
    <p:sldId id="37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402" r:id="rId24"/>
    <p:sldId id="376" r:id="rId25"/>
  </p:sldIdLst>
  <p:sldSz cx="9144000" cy="6858000" type="screen4x3"/>
  <p:notesSz cx="6797675" cy="99314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9D31"/>
    <a:srgbClr val="F26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7" autoAdjust="0"/>
    <p:restoredTop sz="94660"/>
  </p:normalViewPr>
  <p:slideViewPr>
    <p:cSldViewPr>
      <p:cViewPr varScale="1">
        <p:scale>
          <a:sx n="65" d="100"/>
          <a:sy n="65" d="100"/>
        </p:scale>
        <p:origin x="148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869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659" cy="498869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F8C6921B-D509-4967-A53C-5CC274CC4D5A}" type="datetimeFigureOut">
              <a:rPr lang="ms-MY" smtClean="0"/>
              <a:t>14/02/2018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533"/>
            <a:ext cx="2945659" cy="498868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37" y="9432533"/>
            <a:ext cx="2945659" cy="498868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F103DD41-A438-4A9A-9977-64C7C6C703CF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79930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2FC81-EB87-47C8-9F44-D7F0BEC56C61}" type="datetimeFigureOut">
              <a:rPr lang="en-MY" smtClean="0"/>
              <a:t>14/2/2018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877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BAE86-616C-44B9-8136-BCEAC637AF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590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MY" smtClean="0"/>
              <a:t>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3082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MY" smtClean="0"/>
              <a:t>23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3382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pic>
        <p:nvPicPr>
          <p:cNvPr id="10" name="Content Placeholder 4" descr="Inner-UPM-Template_Option-1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Perunding Inokreatif </a:t>
            </a:r>
            <a:r>
              <a:rPr dirty="0"/>
              <a:t>Q </a:t>
            </a:r>
            <a:r>
              <a:rPr spc="-5" dirty="0"/>
              <a:t>(2016</a:t>
            </a:r>
            <a:r>
              <a:rPr spc="-85" dirty="0"/>
              <a:t> </a:t>
            </a:r>
            <a:r>
              <a:rPr spc="-30" dirty="0"/>
              <a:t>v.1)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pic>
        <p:nvPicPr>
          <p:cNvPr id="27" name="Content Placeholder 4" descr="Inner-UPM-Template_Option-1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Perunding Inokreatif </a:t>
            </a:r>
            <a:r>
              <a:rPr dirty="0"/>
              <a:t>Q </a:t>
            </a:r>
            <a:r>
              <a:rPr spc="-5" dirty="0"/>
              <a:t>(2016</a:t>
            </a:r>
            <a:r>
              <a:rPr spc="-85" dirty="0"/>
              <a:t> </a:t>
            </a:r>
            <a:r>
              <a:rPr spc="-30" dirty="0"/>
              <a:t>v.1)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pic>
        <p:nvPicPr>
          <p:cNvPr id="5" name="Content Placeholder 4" descr="Inner-UPM-Template_Option-1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1210436"/>
            <a:ext cx="8483600" cy="1809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33750" y="3096005"/>
            <a:ext cx="4908550" cy="308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36441" y="6465214"/>
            <a:ext cx="206946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Perunding Inokreatif </a:t>
            </a:r>
            <a:r>
              <a:rPr dirty="0"/>
              <a:t>Q </a:t>
            </a:r>
            <a:r>
              <a:rPr spc="-5" dirty="0"/>
              <a:t>(2016</a:t>
            </a:r>
            <a:r>
              <a:rPr spc="-85" dirty="0"/>
              <a:t> </a:t>
            </a:r>
            <a:r>
              <a:rPr spc="-30" dirty="0"/>
              <a:t>v.1)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81340" y="6421932"/>
            <a:ext cx="440054" cy="280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pic>
        <p:nvPicPr>
          <p:cNvPr id="7" name="Content Placeholder 4" descr="Inner-UPM-Template_Option-1A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21" Type="http://schemas.openxmlformats.org/officeDocument/2006/relationships/image" Target="../media/image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19" Type="http://schemas.openxmlformats.org/officeDocument/2006/relationships/image" Target="../media/image1.jpe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2.png"/><Relationship Id="rId7" Type="http://schemas.openxmlformats.org/officeDocument/2006/relationships/image" Target="../media/image1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7.png"/><Relationship Id="rId7" Type="http://schemas.openxmlformats.org/officeDocument/2006/relationships/image" Target="../media/image1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png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jpe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jpeg"/><Relationship Id="rId17" Type="http://schemas.openxmlformats.org/officeDocument/2006/relationships/image" Target="../media/image4.png"/><Relationship Id="rId2" Type="http://schemas.openxmlformats.org/officeDocument/2006/relationships/image" Target="../media/image51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jpeg"/><Relationship Id="rId5" Type="http://schemas.openxmlformats.org/officeDocument/2006/relationships/image" Target="../media/image54.png"/><Relationship Id="rId15" Type="http://schemas.openxmlformats.org/officeDocument/2006/relationships/image" Target="../media/image1.jpeg"/><Relationship Id="rId10" Type="http://schemas.openxmlformats.org/officeDocument/2006/relationships/image" Target="../media/image59.jpeg"/><Relationship Id="rId4" Type="http://schemas.openxmlformats.org/officeDocument/2006/relationships/image" Target="../media/image53.png"/><Relationship Id="rId9" Type="http://schemas.openxmlformats.org/officeDocument/2006/relationships/image" Target="../media/image58.jpeg"/><Relationship Id="rId14" Type="http://schemas.openxmlformats.org/officeDocument/2006/relationships/image" Target="../media/image6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2.png"/><Relationship Id="rId7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-UPM-Template_Option-1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7253"/>
            <a:ext cx="9144000" cy="68531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9877" y="2819400"/>
            <a:ext cx="7995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KURSUS AUDIT DALAMAN </a:t>
            </a:r>
          </a:p>
          <a:p>
            <a:pPr algn="ctr">
              <a:spcAft>
                <a:spcPts val="0"/>
              </a:spcAft>
            </a:pP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 PENGURUSAN KUALITI (QMS) ISO 9001:2015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877" y="5105400"/>
            <a:ext cx="7995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 &amp; 30 JANUARI 2018</a:t>
            </a:r>
          </a:p>
          <a:p>
            <a:pPr algn="ctr">
              <a:spcAft>
                <a:spcPts val="0"/>
              </a:spcAft>
            </a:pPr>
            <a:r>
              <a:rPr lang="ms-MY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Fakulti Ekologi Manusia</a:t>
            </a:r>
          </a:p>
        </p:txBody>
      </p:sp>
    </p:spTree>
    <p:extLst>
      <p:ext uri="{BB962C8B-B14F-4D97-AF65-F5344CB8AC3E}">
        <p14:creationId xmlns:p14="http://schemas.microsoft.com/office/powerpoint/2010/main" val="366200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4985" y="1204467"/>
            <a:ext cx="6637020" cy="4450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marR="1823085" indent="-514984">
              <a:lnSpc>
                <a:spcPct val="100000"/>
              </a:lnSpc>
              <a:buAutoNum type="arabicPeriod" startAt="5"/>
              <a:tabLst>
                <a:tab pos="514984" algn="l"/>
                <a:tab pos="528320" algn="l"/>
              </a:tabLst>
            </a:pPr>
            <a:r>
              <a:rPr sz="2600" b="1" spc="-5" dirty="0">
                <a:latin typeface="Calibri"/>
                <a:cs typeface="Calibri"/>
              </a:rPr>
              <a:t>Maklumat </a:t>
            </a:r>
            <a:r>
              <a:rPr sz="2600" b="1" spc="-10" dirty="0">
                <a:latin typeface="Calibri"/>
                <a:cs typeface="Calibri"/>
              </a:rPr>
              <a:t>yang</a:t>
            </a:r>
            <a:r>
              <a:rPr sz="2600" b="1" spc="-2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didokumenkan</a:t>
            </a:r>
            <a:endParaRPr sz="26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</a:pPr>
            <a:r>
              <a:rPr sz="2600" b="1" spc="-10" dirty="0">
                <a:latin typeface="Calibri"/>
                <a:cs typeface="Calibri"/>
              </a:rPr>
              <a:t>(documented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information)</a:t>
            </a:r>
            <a:endParaRPr sz="2600">
              <a:latin typeface="Calibri"/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600" spc="-10" dirty="0">
                <a:latin typeface="Calibri"/>
                <a:cs typeface="Calibri"/>
              </a:rPr>
              <a:t>‘</a:t>
            </a:r>
            <a:r>
              <a:rPr sz="2600" b="1" u="heavy" spc="-10" dirty="0">
                <a:latin typeface="Calibri"/>
                <a:cs typeface="Calibri"/>
              </a:rPr>
              <a:t>Maintain </a:t>
            </a:r>
            <a:r>
              <a:rPr sz="2600" spc="-5" dirty="0">
                <a:latin typeface="Calibri"/>
                <a:cs typeface="Calibri"/>
              </a:rPr>
              <a:t>documented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information’</a:t>
            </a:r>
            <a:endParaRPr sz="26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2600" dirty="0">
                <a:latin typeface="Calibri"/>
                <a:cs typeface="Calibri"/>
              </a:rPr>
              <a:t>merujuk </a:t>
            </a:r>
            <a:r>
              <a:rPr sz="2600" spc="-15" dirty="0">
                <a:latin typeface="Calibri"/>
                <a:cs typeface="Calibri"/>
              </a:rPr>
              <a:t>kepada </a:t>
            </a:r>
            <a:r>
              <a:rPr sz="2600" spc="-10" dirty="0">
                <a:latin typeface="Calibri"/>
                <a:cs typeface="Calibri"/>
              </a:rPr>
              <a:t>dokumen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dll.</a:t>
            </a:r>
            <a:endParaRPr sz="2600">
              <a:latin typeface="Calibri"/>
              <a:cs typeface="Calibri"/>
            </a:endParaRPr>
          </a:p>
          <a:p>
            <a:pPr marL="927100" marR="25400" lvl="1" indent="-4572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600" spc="-15" dirty="0">
                <a:latin typeface="Calibri"/>
                <a:cs typeface="Calibri"/>
              </a:rPr>
              <a:t>‘</a:t>
            </a:r>
            <a:r>
              <a:rPr sz="2600" b="1" u="heavy" spc="-15" dirty="0">
                <a:latin typeface="Calibri"/>
                <a:cs typeface="Calibri"/>
              </a:rPr>
              <a:t>Retain </a:t>
            </a:r>
            <a:r>
              <a:rPr sz="2600" spc="-5" dirty="0">
                <a:latin typeface="Calibri"/>
                <a:cs typeface="Calibri"/>
              </a:rPr>
              <a:t>documented </a:t>
            </a:r>
            <a:r>
              <a:rPr sz="2600" spc="-10" dirty="0">
                <a:latin typeface="Calibri"/>
                <a:cs typeface="Calibri"/>
              </a:rPr>
              <a:t>information’ </a:t>
            </a:r>
            <a:r>
              <a:rPr sz="2600" dirty="0">
                <a:latin typeface="Calibri"/>
                <a:cs typeface="Calibri"/>
              </a:rPr>
              <a:t>merujuk  </a:t>
            </a:r>
            <a:r>
              <a:rPr sz="2600" spc="-15" dirty="0">
                <a:latin typeface="Calibri"/>
                <a:cs typeface="Calibri"/>
              </a:rPr>
              <a:t>kepada </a:t>
            </a:r>
            <a:r>
              <a:rPr sz="2600" spc="-10" dirty="0">
                <a:latin typeface="Calibri"/>
                <a:cs typeface="Calibri"/>
              </a:rPr>
              <a:t>pengekalan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rekod.</a:t>
            </a:r>
            <a:endParaRPr sz="2600">
              <a:latin typeface="Calibri"/>
              <a:cs typeface="Calibri"/>
            </a:endParaRPr>
          </a:p>
          <a:p>
            <a:pPr marL="927100" marR="5080" lvl="1" indent="-4572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600" b="1" spc="-10" dirty="0">
                <a:latin typeface="Calibri"/>
                <a:cs typeface="Calibri"/>
              </a:rPr>
              <a:t>‘</a:t>
            </a:r>
            <a:r>
              <a:rPr sz="2600" b="1" u="heavy" spc="-10" dirty="0">
                <a:latin typeface="Calibri"/>
                <a:cs typeface="Calibri"/>
              </a:rPr>
              <a:t>Information</a:t>
            </a:r>
            <a:r>
              <a:rPr sz="2600" b="1" spc="-10" dirty="0">
                <a:latin typeface="Calibri"/>
                <a:cs typeface="Calibri"/>
              </a:rPr>
              <a:t>’ </a:t>
            </a:r>
            <a:r>
              <a:rPr sz="2600" dirty="0">
                <a:latin typeface="Calibri"/>
                <a:cs typeface="Calibri"/>
              </a:rPr>
              <a:t>– merujuk </a:t>
            </a:r>
            <a:r>
              <a:rPr sz="2600" spc="-15" dirty="0">
                <a:latin typeface="Calibri"/>
                <a:cs typeface="Calibri"/>
              </a:rPr>
              <a:t>kepada </a:t>
            </a:r>
            <a:r>
              <a:rPr sz="2600" spc="-10" dirty="0">
                <a:latin typeface="Calibri"/>
                <a:cs typeface="Calibri"/>
              </a:rPr>
              <a:t>organisasi  </a:t>
            </a:r>
            <a:r>
              <a:rPr sz="2600" spc="-5" dirty="0">
                <a:latin typeface="Calibri"/>
                <a:cs typeface="Calibri"/>
              </a:rPr>
              <a:t>boleh menentukan sama </a:t>
            </a:r>
            <a:r>
              <a:rPr sz="2600" dirty="0">
                <a:latin typeface="Calibri"/>
                <a:cs typeface="Calibri"/>
              </a:rPr>
              <a:t>ada </a:t>
            </a:r>
            <a:r>
              <a:rPr sz="2600" spc="-5" dirty="0">
                <a:latin typeface="Calibri"/>
                <a:cs typeface="Calibri"/>
              </a:rPr>
              <a:t>perlu </a:t>
            </a:r>
            <a:r>
              <a:rPr sz="2600" spc="-15" dirty="0">
                <a:latin typeface="Calibri"/>
                <a:cs typeface="Calibri"/>
              </a:rPr>
              <a:t>atau  </a:t>
            </a:r>
            <a:r>
              <a:rPr sz="2600" dirty="0">
                <a:latin typeface="Calibri"/>
                <a:cs typeface="Calibri"/>
              </a:rPr>
              <a:t>tidak </a:t>
            </a:r>
            <a:r>
              <a:rPr sz="2600" spc="-10" dirty="0">
                <a:latin typeface="Calibri"/>
                <a:cs typeface="Calibri"/>
              </a:rPr>
              <a:t>mengekalkan </a:t>
            </a:r>
            <a:r>
              <a:rPr sz="2600" spc="-5" dirty="0">
                <a:latin typeface="Calibri"/>
                <a:cs typeface="Calibri"/>
              </a:rPr>
              <a:t>maklumat </a:t>
            </a:r>
            <a:r>
              <a:rPr sz="2600" spc="-10" dirty="0">
                <a:latin typeface="Calibri"/>
                <a:cs typeface="Calibri"/>
              </a:rPr>
              <a:t>yang  didokumenkan.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2261616"/>
            <a:ext cx="1735836" cy="173736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323580" y="6422466"/>
            <a:ext cx="28448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dirty="0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8" name="Content Placeholder 4" descr="Inner-UPM-Template_Option-1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203737" y="837393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3579" y="248672"/>
            <a:ext cx="64037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STRUKTUR BAHARU, TERMINOLOGI &amp; KONSEP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592323"/>
            <a:ext cx="1336548" cy="1071371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03782" y="1149858"/>
            <a:ext cx="7185025" cy="4642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990" indent="-542290">
              <a:lnSpc>
                <a:spcPct val="100000"/>
              </a:lnSpc>
              <a:buAutoNum type="arabicPeriod" startAt="6"/>
              <a:tabLst>
                <a:tab pos="527685" algn="l"/>
                <a:tab pos="528320" algn="l"/>
              </a:tabLst>
            </a:pPr>
            <a:r>
              <a:rPr sz="2600" b="1" spc="-5" dirty="0">
                <a:latin typeface="Calibri"/>
                <a:cs typeface="Calibri"/>
              </a:rPr>
              <a:t>Ilmu/maklumat </a:t>
            </a:r>
            <a:r>
              <a:rPr sz="2600" b="1" spc="-10" dirty="0">
                <a:latin typeface="Calibri"/>
                <a:cs typeface="Calibri"/>
              </a:rPr>
              <a:t>organisasi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(organizational</a:t>
            </a:r>
            <a:endParaRPr sz="26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</a:pPr>
            <a:r>
              <a:rPr sz="2600" b="1" spc="-5" dirty="0">
                <a:latin typeface="Calibri"/>
                <a:cs typeface="Calibri"/>
              </a:rPr>
              <a:t>knowledge)</a:t>
            </a:r>
            <a:endParaRPr sz="2600">
              <a:latin typeface="Calibri"/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600" spc="-5" dirty="0">
                <a:latin typeface="Calibri"/>
                <a:cs typeface="Calibri"/>
              </a:rPr>
              <a:t>Matlamat </a:t>
            </a:r>
            <a:r>
              <a:rPr sz="2600" spc="-10" dirty="0">
                <a:latin typeface="Calibri"/>
                <a:cs typeface="Calibri"/>
              </a:rPr>
              <a:t>diperkenalkan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adalah:</a:t>
            </a:r>
            <a:endParaRPr sz="2600">
              <a:latin typeface="Calibri"/>
              <a:cs typeface="Calibri"/>
            </a:endParaRPr>
          </a:p>
          <a:p>
            <a:pPr marL="1384300" lvl="2" indent="-4572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384300" algn="l"/>
                <a:tab pos="1384935" algn="l"/>
              </a:tabLst>
            </a:pPr>
            <a:r>
              <a:rPr sz="2600" b="1" spc="-10" dirty="0">
                <a:latin typeface="Calibri"/>
                <a:cs typeface="Calibri"/>
              </a:rPr>
              <a:t>Memelihara </a:t>
            </a:r>
            <a:r>
              <a:rPr sz="2600" spc="-10" dirty="0">
                <a:latin typeface="Calibri"/>
                <a:cs typeface="Calibri"/>
              </a:rPr>
              <a:t>organisasi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daripadakehilangan</a:t>
            </a:r>
            <a:endParaRPr sz="26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</a:pPr>
            <a:r>
              <a:rPr sz="2600" spc="-5" dirty="0">
                <a:latin typeface="Calibri"/>
                <a:cs typeface="Calibri"/>
              </a:rPr>
              <a:t>ilmu/maklumat.</a:t>
            </a:r>
            <a:endParaRPr sz="2600">
              <a:latin typeface="Calibri"/>
              <a:cs typeface="Calibri"/>
            </a:endParaRPr>
          </a:p>
          <a:p>
            <a:pPr marL="1384300" lvl="2" indent="-457200">
              <a:lnSpc>
                <a:spcPct val="100000"/>
              </a:lnSpc>
              <a:buFont typeface="Arial"/>
              <a:buChar char="•"/>
              <a:tabLst>
                <a:tab pos="1384300" algn="l"/>
                <a:tab pos="1384935" algn="l"/>
              </a:tabLst>
            </a:pPr>
            <a:r>
              <a:rPr sz="2600" b="1" spc="-5" dirty="0">
                <a:latin typeface="Calibri"/>
                <a:cs typeface="Calibri"/>
              </a:rPr>
              <a:t>Menggalakkan </a:t>
            </a:r>
            <a:r>
              <a:rPr sz="2600" spc="-10" dirty="0">
                <a:latin typeface="Calibri"/>
                <a:cs typeface="Calibri"/>
              </a:rPr>
              <a:t>dapatan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ilmu/maklumat.</a:t>
            </a:r>
            <a:endParaRPr sz="26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554990" marR="1818005" indent="-323215" algn="just">
              <a:lnSpc>
                <a:spcPct val="100000"/>
              </a:lnSpc>
              <a:buAutoNum type="arabicPeriod" startAt="7"/>
              <a:tabLst>
                <a:tab pos="747395" algn="l"/>
              </a:tabLst>
            </a:pPr>
            <a:r>
              <a:rPr sz="2600" b="1" spc="-15" dirty="0">
                <a:latin typeface="Calibri"/>
                <a:cs typeface="Calibri"/>
              </a:rPr>
              <a:t>Kawalan </a:t>
            </a:r>
            <a:r>
              <a:rPr sz="2600" b="1" spc="-10" dirty="0">
                <a:latin typeface="Calibri"/>
                <a:cs typeface="Calibri"/>
              </a:rPr>
              <a:t>terhadap </a:t>
            </a:r>
            <a:r>
              <a:rPr sz="2600" b="1" spc="-5" dirty="0">
                <a:latin typeface="Calibri"/>
                <a:cs typeface="Calibri"/>
              </a:rPr>
              <a:t>proses, </a:t>
            </a:r>
            <a:r>
              <a:rPr sz="2600" b="1" spc="-10" dirty="0">
                <a:latin typeface="Calibri"/>
                <a:cs typeface="Calibri"/>
              </a:rPr>
              <a:t>produk  </a:t>
            </a:r>
            <a:r>
              <a:rPr sz="2600" b="1" spc="-5" dirty="0">
                <a:latin typeface="Calibri"/>
                <a:cs typeface="Calibri"/>
              </a:rPr>
              <a:t>dan </a:t>
            </a:r>
            <a:r>
              <a:rPr sz="2600" b="1" spc="-10" dirty="0">
                <a:latin typeface="Calibri"/>
                <a:cs typeface="Calibri"/>
              </a:rPr>
              <a:t>perkhidmatan yang </a:t>
            </a:r>
            <a:r>
              <a:rPr sz="2600" b="1" spc="-5" dirty="0">
                <a:latin typeface="Calibri"/>
                <a:cs typeface="Calibri"/>
              </a:rPr>
              <a:t>disediakan  </a:t>
            </a:r>
            <a:r>
              <a:rPr sz="2600" b="1" spc="-15" dirty="0">
                <a:latin typeface="Calibri"/>
                <a:cs typeface="Calibri"/>
              </a:rPr>
              <a:t>secara luaran </a:t>
            </a:r>
            <a:r>
              <a:rPr sz="2600" b="1" spc="-10" dirty="0">
                <a:latin typeface="Calibri"/>
                <a:cs typeface="Calibri"/>
              </a:rPr>
              <a:t>(externally</a:t>
            </a:r>
            <a:r>
              <a:rPr sz="2600" b="1" spc="7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provided)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60107" y="4585715"/>
            <a:ext cx="1319783" cy="13197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323580" y="6422466"/>
            <a:ext cx="28448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dirty="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9" name="Content Placeholder 4" descr="Inner-UPM-Template_Option-1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205175" y="990824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3579" y="248672"/>
            <a:ext cx="64037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STRUKTUR BAHARU, TERMINOLOGI &amp; KONSEP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4007" y="3506723"/>
            <a:ext cx="1459991" cy="89306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906893" y="3654297"/>
            <a:ext cx="1060450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15" algn="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KEPUTU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endParaRPr sz="16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SPK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6535" y="3799332"/>
            <a:ext cx="941831" cy="1031747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63968" y="2965704"/>
            <a:ext cx="914400" cy="1040892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23580" y="6372047"/>
            <a:ext cx="28448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12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8977" y="1099566"/>
            <a:ext cx="5585460" cy="5290185"/>
          </a:xfrm>
          <a:custGeom>
            <a:avLst/>
            <a:gdLst/>
            <a:ahLst/>
            <a:cxnLst/>
            <a:rect l="l" t="t" r="r" b="b"/>
            <a:pathLst>
              <a:path w="5585459" h="5290185">
                <a:moveTo>
                  <a:pt x="0" y="881634"/>
                </a:moveTo>
                <a:lnTo>
                  <a:pt x="1304" y="833260"/>
                </a:lnTo>
                <a:lnTo>
                  <a:pt x="5173" y="785569"/>
                </a:lnTo>
                <a:lnTo>
                  <a:pt x="11538" y="738627"/>
                </a:lnTo>
                <a:lnTo>
                  <a:pt x="20334" y="692501"/>
                </a:lnTo>
                <a:lnTo>
                  <a:pt x="31492" y="647259"/>
                </a:lnTo>
                <a:lnTo>
                  <a:pt x="44945" y="602967"/>
                </a:lnTo>
                <a:lnTo>
                  <a:pt x="60627" y="559694"/>
                </a:lnTo>
                <a:lnTo>
                  <a:pt x="78469" y="517505"/>
                </a:lnTo>
                <a:lnTo>
                  <a:pt x="98405" y="476470"/>
                </a:lnTo>
                <a:lnTo>
                  <a:pt x="120367" y="436654"/>
                </a:lnTo>
                <a:lnTo>
                  <a:pt x="144289" y="398125"/>
                </a:lnTo>
                <a:lnTo>
                  <a:pt x="170102" y="360950"/>
                </a:lnTo>
                <a:lnTo>
                  <a:pt x="197741" y="325196"/>
                </a:lnTo>
                <a:lnTo>
                  <a:pt x="227136" y="290931"/>
                </a:lnTo>
                <a:lnTo>
                  <a:pt x="258222" y="258222"/>
                </a:lnTo>
                <a:lnTo>
                  <a:pt x="290931" y="227136"/>
                </a:lnTo>
                <a:lnTo>
                  <a:pt x="325196" y="197741"/>
                </a:lnTo>
                <a:lnTo>
                  <a:pt x="360950" y="170102"/>
                </a:lnTo>
                <a:lnTo>
                  <a:pt x="398125" y="144289"/>
                </a:lnTo>
                <a:lnTo>
                  <a:pt x="436654" y="120367"/>
                </a:lnTo>
                <a:lnTo>
                  <a:pt x="476470" y="98405"/>
                </a:lnTo>
                <a:lnTo>
                  <a:pt x="517505" y="78469"/>
                </a:lnTo>
                <a:lnTo>
                  <a:pt x="559694" y="60627"/>
                </a:lnTo>
                <a:lnTo>
                  <a:pt x="602967" y="44945"/>
                </a:lnTo>
                <a:lnTo>
                  <a:pt x="647259" y="31492"/>
                </a:lnTo>
                <a:lnTo>
                  <a:pt x="692501" y="20334"/>
                </a:lnTo>
                <a:lnTo>
                  <a:pt x="738627" y="11538"/>
                </a:lnTo>
                <a:lnTo>
                  <a:pt x="785569" y="5173"/>
                </a:lnTo>
                <a:lnTo>
                  <a:pt x="833260" y="1304"/>
                </a:lnTo>
                <a:lnTo>
                  <a:pt x="881634" y="0"/>
                </a:lnTo>
                <a:lnTo>
                  <a:pt x="4703826" y="0"/>
                </a:lnTo>
                <a:lnTo>
                  <a:pt x="4752199" y="1304"/>
                </a:lnTo>
                <a:lnTo>
                  <a:pt x="4799890" y="5173"/>
                </a:lnTo>
                <a:lnTo>
                  <a:pt x="4846832" y="11538"/>
                </a:lnTo>
                <a:lnTo>
                  <a:pt x="4892958" y="20334"/>
                </a:lnTo>
                <a:lnTo>
                  <a:pt x="4938200" y="31492"/>
                </a:lnTo>
                <a:lnTo>
                  <a:pt x="4982492" y="44945"/>
                </a:lnTo>
                <a:lnTo>
                  <a:pt x="5025765" y="60627"/>
                </a:lnTo>
                <a:lnTo>
                  <a:pt x="5067954" y="78469"/>
                </a:lnTo>
                <a:lnTo>
                  <a:pt x="5108989" y="98405"/>
                </a:lnTo>
                <a:lnTo>
                  <a:pt x="5148805" y="120367"/>
                </a:lnTo>
                <a:lnTo>
                  <a:pt x="5187334" y="144289"/>
                </a:lnTo>
                <a:lnTo>
                  <a:pt x="5224509" y="170102"/>
                </a:lnTo>
                <a:lnTo>
                  <a:pt x="5260263" y="197741"/>
                </a:lnTo>
                <a:lnTo>
                  <a:pt x="5294528" y="227136"/>
                </a:lnTo>
                <a:lnTo>
                  <a:pt x="5327237" y="258222"/>
                </a:lnTo>
                <a:lnTo>
                  <a:pt x="5358323" y="290931"/>
                </a:lnTo>
                <a:lnTo>
                  <a:pt x="5387718" y="325196"/>
                </a:lnTo>
                <a:lnTo>
                  <a:pt x="5415357" y="360950"/>
                </a:lnTo>
                <a:lnTo>
                  <a:pt x="5441170" y="398125"/>
                </a:lnTo>
                <a:lnTo>
                  <a:pt x="5465092" y="436654"/>
                </a:lnTo>
                <a:lnTo>
                  <a:pt x="5487054" y="476470"/>
                </a:lnTo>
                <a:lnTo>
                  <a:pt x="5506990" y="517505"/>
                </a:lnTo>
                <a:lnTo>
                  <a:pt x="5524832" y="559694"/>
                </a:lnTo>
                <a:lnTo>
                  <a:pt x="5540514" y="602967"/>
                </a:lnTo>
                <a:lnTo>
                  <a:pt x="5553967" y="647259"/>
                </a:lnTo>
                <a:lnTo>
                  <a:pt x="5565125" y="692501"/>
                </a:lnTo>
                <a:lnTo>
                  <a:pt x="5573921" y="738627"/>
                </a:lnTo>
                <a:lnTo>
                  <a:pt x="5580286" y="785569"/>
                </a:lnTo>
                <a:lnTo>
                  <a:pt x="5584155" y="833260"/>
                </a:lnTo>
                <a:lnTo>
                  <a:pt x="5585460" y="881634"/>
                </a:lnTo>
                <a:lnTo>
                  <a:pt x="5585460" y="4408170"/>
                </a:lnTo>
                <a:lnTo>
                  <a:pt x="5584155" y="4456542"/>
                </a:lnTo>
                <a:lnTo>
                  <a:pt x="5580286" y="4504232"/>
                </a:lnTo>
                <a:lnTo>
                  <a:pt x="5573921" y="4551173"/>
                </a:lnTo>
                <a:lnTo>
                  <a:pt x="5565125" y="4597298"/>
                </a:lnTo>
                <a:lnTo>
                  <a:pt x="5553967" y="4642540"/>
                </a:lnTo>
                <a:lnTo>
                  <a:pt x="5540514" y="4686831"/>
                </a:lnTo>
                <a:lnTo>
                  <a:pt x="5524832" y="4730104"/>
                </a:lnTo>
                <a:lnTo>
                  <a:pt x="5506990" y="4772292"/>
                </a:lnTo>
                <a:lnTo>
                  <a:pt x="5487054" y="4813328"/>
                </a:lnTo>
                <a:lnTo>
                  <a:pt x="5465092" y="4853144"/>
                </a:lnTo>
                <a:lnTo>
                  <a:pt x="5441170" y="4891673"/>
                </a:lnTo>
                <a:lnTo>
                  <a:pt x="5415357" y="4928848"/>
                </a:lnTo>
                <a:lnTo>
                  <a:pt x="5387718" y="4964601"/>
                </a:lnTo>
                <a:lnTo>
                  <a:pt x="5358323" y="4998867"/>
                </a:lnTo>
                <a:lnTo>
                  <a:pt x="5327237" y="5031576"/>
                </a:lnTo>
                <a:lnTo>
                  <a:pt x="5294528" y="5062662"/>
                </a:lnTo>
                <a:lnTo>
                  <a:pt x="5260263" y="5092058"/>
                </a:lnTo>
                <a:lnTo>
                  <a:pt x="5224509" y="5119697"/>
                </a:lnTo>
                <a:lnTo>
                  <a:pt x="5187334" y="5145511"/>
                </a:lnTo>
                <a:lnTo>
                  <a:pt x="5148805" y="5169433"/>
                </a:lnTo>
                <a:lnTo>
                  <a:pt x="5108989" y="5191396"/>
                </a:lnTo>
                <a:lnTo>
                  <a:pt x="5067954" y="5211332"/>
                </a:lnTo>
                <a:lnTo>
                  <a:pt x="5025765" y="5229175"/>
                </a:lnTo>
                <a:lnTo>
                  <a:pt x="4982492" y="5244856"/>
                </a:lnTo>
                <a:lnTo>
                  <a:pt x="4938200" y="5258310"/>
                </a:lnTo>
                <a:lnTo>
                  <a:pt x="4892958" y="5269468"/>
                </a:lnTo>
                <a:lnTo>
                  <a:pt x="4846832" y="5278264"/>
                </a:lnTo>
                <a:lnTo>
                  <a:pt x="4799890" y="5284630"/>
                </a:lnTo>
                <a:lnTo>
                  <a:pt x="4752199" y="5288499"/>
                </a:lnTo>
                <a:lnTo>
                  <a:pt x="4703826" y="5289804"/>
                </a:lnTo>
                <a:lnTo>
                  <a:pt x="881634" y="5289804"/>
                </a:lnTo>
                <a:lnTo>
                  <a:pt x="833260" y="5288499"/>
                </a:lnTo>
                <a:lnTo>
                  <a:pt x="785569" y="5284630"/>
                </a:lnTo>
                <a:lnTo>
                  <a:pt x="738627" y="5278264"/>
                </a:lnTo>
                <a:lnTo>
                  <a:pt x="692501" y="5269468"/>
                </a:lnTo>
                <a:lnTo>
                  <a:pt x="647259" y="5258310"/>
                </a:lnTo>
                <a:lnTo>
                  <a:pt x="602967" y="5244856"/>
                </a:lnTo>
                <a:lnTo>
                  <a:pt x="559694" y="5229175"/>
                </a:lnTo>
                <a:lnTo>
                  <a:pt x="517505" y="5211332"/>
                </a:lnTo>
                <a:lnTo>
                  <a:pt x="476470" y="5191396"/>
                </a:lnTo>
                <a:lnTo>
                  <a:pt x="436654" y="5169433"/>
                </a:lnTo>
                <a:lnTo>
                  <a:pt x="398125" y="5145511"/>
                </a:lnTo>
                <a:lnTo>
                  <a:pt x="360950" y="5119697"/>
                </a:lnTo>
                <a:lnTo>
                  <a:pt x="325196" y="5092058"/>
                </a:lnTo>
                <a:lnTo>
                  <a:pt x="290931" y="5062662"/>
                </a:lnTo>
                <a:lnTo>
                  <a:pt x="258222" y="5031576"/>
                </a:lnTo>
                <a:lnTo>
                  <a:pt x="227136" y="4998867"/>
                </a:lnTo>
                <a:lnTo>
                  <a:pt x="197741" y="4964601"/>
                </a:lnTo>
                <a:lnTo>
                  <a:pt x="170102" y="4928848"/>
                </a:lnTo>
                <a:lnTo>
                  <a:pt x="144289" y="4891673"/>
                </a:lnTo>
                <a:lnTo>
                  <a:pt x="120367" y="4853144"/>
                </a:lnTo>
                <a:lnTo>
                  <a:pt x="98405" y="4813328"/>
                </a:lnTo>
                <a:lnTo>
                  <a:pt x="78469" y="4772292"/>
                </a:lnTo>
                <a:lnTo>
                  <a:pt x="60627" y="4730104"/>
                </a:lnTo>
                <a:lnTo>
                  <a:pt x="44945" y="4686831"/>
                </a:lnTo>
                <a:lnTo>
                  <a:pt x="31492" y="4642540"/>
                </a:lnTo>
                <a:lnTo>
                  <a:pt x="20334" y="4597298"/>
                </a:lnTo>
                <a:lnTo>
                  <a:pt x="11538" y="4551173"/>
                </a:lnTo>
                <a:lnTo>
                  <a:pt x="5173" y="4504232"/>
                </a:lnTo>
                <a:lnTo>
                  <a:pt x="1304" y="4456542"/>
                </a:lnTo>
                <a:lnTo>
                  <a:pt x="0" y="4408170"/>
                </a:lnTo>
                <a:lnTo>
                  <a:pt x="0" y="881634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0141" y="1960158"/>
            <a:ext cx="1187450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9800"/>
              </a:lnSpc>
            </a:pPr>
            <a:r>
              <a:rPr sz="1600" spc="-10" dirty="0">
                <a:latin typeface="Calibri"/>
                <a:cs typeface="Calibri"/>
              </a:rPr>
              <a:t>Organisasi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&amp;  </a:t>
            </a:r>
            <a:r>
              <a:rPr sz="1600" spc="-20" dirty="0">
                <a:latin typeface="Calibri"/>
                <a:cs typeface="Calibri"/>
              </a:rPr>
              <a:t>konteksnya  </a:t>
            </a:r>
            <a:r>
              <a:rPr b="1" dirty="0">
                <a:latin typeface="Calibri"/>
                <a:cs typeface="Calibri"/>
              </a:rPr>
              <a:t>(4)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19" y="5064192"/>
            <a:ext cx="1550670" cy="1328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60"/>
              </a:lnSpc>
            </a:pPr>
            <a:r>
              <a:rPr sz="1600" spc="-10" dirty="0">
                <a:latin typeface="Calibri"/>
                <a:cs typeface="Calibri"/>
              </a:rPr>
              <a:t>Keperluan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&amp;</a:t>
            </a:r>
          </a:p>
          <a:p>
            <a:pPr marL="12700" marR="5080" algn="ctr">
              <a:lnSpc>
                <a:spcPct val="99700"/>
              </a:lnSpc>
              <a:spcBef>
                <a:spcPts val="15"/>
              </a:spcBef>
            </a:pPr>
            <a:r>
              <a:rPr sz="1600" spc="-10" dirty="0">
                <a:latin typeface="Calibri"/>
                <a:cs typeface="Calibri"/>
              </a:rPr>
              <a:t>ekspektasi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pihak  </a:t>
            </a:r>
            <a:r>
              <a:rPr sz="1600" spc="-10" dirty="0">
                <a:latin typeface="Calibri"/>
                <a:cs typeface="Calibri"/>
              </a:rPr>
              <a:t>yang    berkepentingan  yang relevan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(4)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532632"/>
            <a:ext cx="1499616" cy="894588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6334" y="3680841"/>
            <a:ext cx="109156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KEPERLUAN 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PEL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43277" y="1585722"/>
            <a:ext cx="5321935" cy="4587240"/>
          </a:xfrm>
          <a:custGeom>
            <a:avLst/>
            <a:gdLst/>
            <a:ahLst/>
            <a:cxnLst/>
            <a:rect l="l" t="t" r="r" b="b"/>
            <a:pathLst>
              <a:path w="5321934" h="4587240">
                <a:moveTo>
                  <a:pt x="0" y="2293620"/>
                </a:moveTo>
                <a:lnTo>
                  <a:pt x="493" y="2249013"/>
                </a:lnTo>
                <a:lnTo>
                  <a:pt x="1966" y="2204614"/>
                </a:lnTo>
                <a:lnTo>
                  <a:pt x="4412" y="2160429"/>
                </a:lnTo>
                <a:lnTo>
                  <a:pt x="7819" y="2116467"/>
                </a:lnTo>
                <a:lnTo>
                  <a:pt x="12181" y="2072734"/>
                </a:lnTo>
                <a:lnTo>
                  <a:pt x="17487" y="2029239"/>
                </a:lnTo>
                <a:lnTo>
                  <a:pt x="23729" y="1985989"/>
                </a:lnTo>
                <a:lnTo>
                  <a:pt x="30898" y="1942992"/>
                </a:lnTo>
                <a:lnTo>
                  <a:pt x="38986" y="1900255"/>
                </a:lnTo>
                <a:lnTo>
                  <a:pt x="47982" y="1857787"/>
                </a:lnTo>
                <a:lnTo>
                  <a:pt x="57878" y="1815595"/>
                </a:lnTo>
                <a:lnTo>
                  <a:pt x="68666" y="1773687"/>
                </a:lnTo>
                <a:lnTo>
                  <a:pt x="80336" y="1732070"/>
                </a:lnTo>
                <a:lnTo>
                  <a:pt x="92879" y="1690753"/>
                </a:lnTo>
                <a:lnTo>
                  <a:pt x="106287" y="1649742"/>
                </a:lnTo>
                <a:lnTo>
                  <a:pt x="120550" y="1609045"/>
                </a:lnTo>
                <a:lnTo>
                  <a:pt x="135660" y="1568671"/>
                </a:lnTo>
                <a:lnTo>
                  <a:pt x="151608" y="1528627"/>
                </a:lnTo>
                <a:lnTo>
                  <a:pt x="168384" y="1488920"/>
                </a:lnTo>
                <a:lnTo>
                  <a:pt x="185980" y="1449558"/>
                </a:lnTo>
                <a:lnTo>
                  <a:pt x="204387" y="1410549"/>
                </a:lnTo>
                <a:lnTo>
                  <a:pt x="223597" y="1371901"/>
                </a:lnTo>
                <a:lnTo>
                  <a:pt x="243599" y="1333621"/>
                </a:lnTo>
                <a:lnTo>
                  <a:pt x="264386" y="1295718"/>
                </a:lnTo>
                <a:lnTo>
                  <a:pt x="285947" y="1258198"/>
                </a:lnTo>
                <a:lnTo>
                  <a:pt x="308275" y="1221069"/>
                </a:lnTo>
                <a:lnTo>
                  <a:pt x="331361" y="1184339"/>
                </a:lnTo>
                <a:lnTo>
                  <a:pt x="355195" y="1148016"/>
                </a:lnTo>
                <a:lnTo>
                  <a:pt x="379768" y="1112108"/>
                </a:lnTo>
                <a:lnTo>
                  <a:pt x="405072" y="1076622"/>
                </a:lnTo>
                <a:lnTo>
                  <a:pt x="431098" y="1041565"/>
                </a:lnTo>
                <a:lnTo>
                  <a:pt x="457837" y="1006946"/>
                </a:lnTo>
                <a:lnTo>
                  <a:pt x="485279" y="972773"/>
                </a:lnTo>
                <a:lnTo>
                  <a:pt x="513417" y="939052"/>
                </a:lnTo>
                <a:lnTo>
                  <a:pt x="542240" y="905792"/>
                </a:lnTo>
                <a:lnTo>
                  <a:pt x="571741" y="873000"/>
                </a:lnTo>
                <a:lnTo>
                  <a:pt x="601910" y="840684"/>
                </a:lnTo>
                <a:lnTo>
                  <a:pt x="632738" y="808851"/>
                </a:lnTo>
                <a:lnTo>
                  <a:pt x="664216" y="777510"/>
                </a:lnTo>
                <a:lnTo>
                  <a:pt x="696336" y="746669"/>
                </a:lnTo>
                <a:lnTo>
                  <a:pt x="729088" y="716333"/>
                </a:lnTo>
                <a:lnTo>
                  <a:pt x="762464" y="686513"/>
                </a:lnTo>
                <a:lnTo>
                  <a:pt x="796454" y="657214"/>
                </a:lnTo>
                <a:lnTo>
                  <a:pt x="831050" y="628445"/>
                </a:lnTo>
                <a:lnTo>
                  <a:pt x="866243" y="600214"/>
                </a:lnTo>
                <a:lnTo>
                  <a:pt x="902024" y="572528"/>
                </a:lnTo>
                <a:lnTo>
                  <a:pt x="938384" y="545395"/>
                </a:lnTo>
                <a:lnTo>
                  <a:pt x="975314" y="518822"/>
                </a:lnTo>
                <a:lnTo>
                  <a:pt x="1012805" y="492818"/>
                </a:lnTo>
                <a:lnTo>
                  <a:pt x="1050848" y="467389"/>
                </a:lnTo>
                <a:lnTo>
                  <a:pt x="1089434" y="442545"/>
                </a:lnTo>
                <a:lnTo>
                  <a:pt x="1128555" y="418291"/>
                </a:lnTo>
                <a:lnTo>
                  <a:pt x="1168201" y="394637"/>
                </a:lnTo>
                <a:lnTo>
                  <a:pt x="1208363" y="371589"/>
                </a:lnTo>
                <a:lnTo>
                  <a:pt x="1249034" y="349156"/>
                </a:lnTo>
                <a:lnTo>
                  <a:pt x="1290202" y="327345"/>
                </a:lnTo>
                <a:lnTo>
                  <a:pt x="1331861" y="306163"/>
                </a:lnTo>
                <a:lnTo>
                  <a:pt x="1374000" y="285619"/>
                </a:lnTo>
                <a:lnTo>
                  <a:pt x="1416611" y="265721"/>
                </a:lnTo>
                <a:lnTo>
                  <a:pt x="1459686" y="246475"/>
                </a:lnTo>
                <a:lnTo>
                  <a:pt x="1503214" y="227889"/>
                </a:lnTo>
                <a:lnTo>
                  <a:pt x="1547187" y="209972"/>
                </a:lnTo>
                <a:lnTo>
                  <a:pt x="1591597" y="192731"/>
                </a:lnTo>
                <a:lnTo>
                  <a:pt x="1636434" y="176173"/>
                </a:lnTo>
                <a:lnTo>
                  <a:pt x="1681689" y="160307"/>
                </a:lnTo>
                <a:lnTo>
                  <a:pt x="1727353" y="145140"/>
                </a:lnTo>
                <a:lnTo>
                  <a:pt x="1773418" y="130679"/>
                </a:lnTo>
                <a:lnTo>
                  <a:pt x="1819875" y="116933"/>
                </a:lnTo>
                <a:lnTo>
                  <a:pt x="1866714" y="103909"/>
                </a:lnTo>
                <a:lnTo>
                  <a:pt x="1913927" y="91614"/>
                </a:lnTo>
                <a:lnTo>
                  <a:pt x="1961505" y="80058"/>
                </a:lnTo>
                <a:lnTo>
                  <a:pt x="2009439" y="69246"/>
                </a:lnTo>
                <a:lnTo>
                  <a:pt x="2057720" y="59187"/>
                </a:lnTo>
                <a:lnTo>
                  <a:pt x="2106338" y="49888"/>
                </a:lnTo>
                <a:lnTo>
                  <a:pt x="2155286" y="41358"/>
                </a:lnTo>
                <a:lnTo>
                  <a:pt x="2204554" y="33604"/>
                </a:lnTo>
                <a:lnTo>
                  <a:pt x="2254134" y="26633"/>
                </a:lnTo>
                <a:lnTo>
                  <a:pt x="2304015" y="20454"/>
                </a:lnTo>
                <a:lnTo>
                  <a:pt x="2354190" y="15073"/>
                </a:lnTo>
                <a:lnTo>
                  <a:pt x="2404650" y="10499"/>
                </a:lnTo>
                <a:lnTo>
                  <a:pt x="2455385" y="6740"/>
                </a:lnTo>
                <a:lnTo>
                  <a:pt x="2506387" y="3803"/>
                </a:lnTo>
                <a:lnTo>
                  <a:pt x="2557647" y="1695"/>
                </a:lnTo>
                <a:lnTo>
                  <a:pt x="2609155" y="425"/>
                </a:lnTo>
                <a:lnTo>
                  <a:pt x="2660904" y="0"/>
                </a:lnTo>
                <a:lnTo>
                  <a:pt x="2712652" y="425"/>
                </a:lnTo>
                <a:lnTo>
                  <a:pt x="2764160" y="1695"/>
                </a:lnTo>
                <a:lnTo>
                  <a:pt x="2815420" y="3803"/>
                </a:lnTo>
                <a:lnTo>
                  <a:pt x="2866422" y="6740"/>
                </a:lnTo>
                <a:lnTo>
                  <a:pt x="2917157" y="10499"/>
                </a:lnTo>
                <a:lnTo>
                  <a:pt x="2967617" y="15073"/>
                </a:lnTo>
                <a:lnTo>
                  <a:pt x="3017792" y="20454"/>
                </a:lnTo>
                <a:lnTo>
                  <a:pt x="3067673" y="26633"/>
                </a:lnTo>
                <a:lnTo>
                  <a:pt x="3117253" y="33604"/>
                </a:lnTo>
                <a:lnTo>
                  <a:pt x="3166521" y="41358"/>
                </a:lnTo>
                <a:lnTo>
                  <a:pt x="3215469" y="49888"/>
                </a:lnTo>
                <a:lnTo>
                  <a:pt x="3264087" y="59187"/>
                </a:lnTo>
                <a:lnTo>
                  <a:pt x="3312368" y="69246"/>
                </a:lnTo>
                <a:lnTo>
                  <a:pt x="3360302" y="80058"/>
                </a:lnTo>
                <a:lnTo>
                  <a:pt x="3407880" y="91614"/>
                </a:lnTo>
                <a:lnTo>
                  <a:pt x="3455093" y="103909"/>
                </a:lnTo>
                <a:lnTo>
                  <a:pt x="3501932" y="116933"/>
                </a:lnTo>
                <a:lnTo>
                  <a:pt x="3548389" y="130679"/>
                </a:lnTo>
                <a:lnTo>
                  <a:pt x="3594454" y="145140"/>
                </a:lnTo>
                <a:lnTo>
                  <a:pt x="3640118" y="160307"/>
                </a:lnTo>
                <a:lnTo>
                  <a:pt x="3685373" y="176173"/>
                </a:lnTo>
                <a:lnTo>
                  <a:pt x="3730210" y="192731"/>
                </a:lnTo>
                <a:lnTo>
                  <a:pt x="3774620" y="209972"/>
                </a:lnTo>
                <a:lnTo>
                  <a:pt x="3818593" y="227889"/>
                </a:lnTo>
                <a:lnTo>
                  <a:pt x="3862121" y="246475"/>
                </a:lnTo>
                <a:lnTo>
                  <a:pt x="3905196" y="265721"/>
                </a:lnTo>
                <a:lnTo>
                  <a:pt x="3947807" y="285619"/>
                </a:lnTo>
                <a:lnTo>
                  <a:pt x="3989946" y="306163"/>
                </a:lnTo>
                <a:lnTo>
                  <a:pt x="4031605" y="327345"/>
                </a:lnTo>
                <a:lnTo>
                  <a:pt x="4072773" y="349156"/>
                </a:lnTo>
                <a:lnTo>
                  <a:pt x="4113444" y="371589"/>
                </a:lnTo>
                <a:lnTo>
                  <a:pt x="4153606" y="394637"/>
                </a:lnTo>
                <a:lnTo>
                  <a:pt x="4193252" y="418291"/>
                </a:lnTo>
                <a:lnTo>
                  <a:pt x="4232373" y="442545"/>
                </a:lnTo>
                <a:lnTo>
                  <a:pt x="4270959" y="467389"/>
                </a:lnTo>
                <a:lnTo>
                  <a:pt x="4309002" y="492818"/>
                </a:lnTo>
                <a:lnTo>
                  <a:pt x="4346493" y="518822"/>
                </a:lnTo>
                <a:lnTo>
                  <a:pt x="4383423" y="545395"/>
                </a:lnTo>
                <a:lnTo>
                  <a:pt x="4419783" y="572528"/>
                </a:lnTo>
                <a:lnTo>
                  <a:pt x="4455564" y="600214"/>
                </a:lnTo>
                <a:lnTo>
                  <a:pt x="4490757" y="628445"/>
                </a:lnTo>
                <a:lnTo>
                  <a:pt x="4525353" y="657214"/>
                </a:lnTo>
                <a:lnTo>
                  <a:pt x="4559343" y="686513"/>
                </a:lnTo>
                <a:lnTo>
                  <a:pt x="4592719" y="716333"/>
                </a:lnTo>
                <a:lnTo>
                  <a:pt x="4625471" y="746669"/>
                </a:lnTo>
                <a:lnTo>
                  <a:pt x="4657591" y="777510"/>
                </a:lnTo>
                <a:lnTo>
                  <a:pt x="4689069" y="808851"/>
                </a:lnTo>
                <a:lnTo>
                  <a:pt x="4719897" y="840684"/>
                </a:lnTo>
                <a:lnTo>
                  <a:pt x="4750066" y="873000"/>
                </a:lnTo>
                <a:lnTo>
                  <a:pt x="4779567" y="905792"/>
                </a:lnTo>
                <a:lnTo>
                  <a:pt x="4808390" y="939052"/>
                </a:lnTo>
                <a:lnTo>
                  <a:pt x="4836528" y="972773"/>
                </a:lnTo>
                <a:lnTo>
                  <a:pt x="4863970" y="1006946"/>
                </a:lnTo>
                <a:lnTo>
                  <a:pt x="4890709" y="1041565"/>
                </a:lnTo>
                <a:lnTo>
                  <a:pt x="4916735" y="1076622"/>
                </a:lnTo>
                <a:lnTo>
                  <a:pt x="4942039" y="1112108"/>
                </a:lnTo>
                <a:lnTo>
                  <a:pt x="4966612" y="1148016"/>
                </a:lnTo>
                <a:lnTo>
                  <a:pt x="4990446" y="1184339"/>
                </a:lnTo>
                <a:lnTo>
                  <a:pt x="5013532" y="1221069"/>
                </a:lnTo>
                <a:lnTo>
                  <a:pt x="5035860" y="1258198"/>
                </a:lnTo>
                <a:lnTo>
                  <a:pt x="5057421" y="1295718"/>
                </a:lnTo>
                <a:lnTo>
                  <a:pt x="5078208" y="1333621"/>
                </a:lnTo>
                <a:lnTo>
                  <a:pt x="5098210" y="1371901"/>
                </a:lnTo>
                <a:lnTo>
                  <a:pt x="5117420" y="1410549"/>
                </a:lnTo>
                <a:lnTo>
                  <a:pt x="5135827" y="1449558"/>
                </a:lnTo>
                <a:lnTo>
                  <a:pt x="5153423" y="1488920"/>
                </a:lnTo>
                <a:lnTo>
                  <a:pt x="5170199" y="1528627"/>
                </a:lnTo>
                <a:lnTo>
                  <a:pt x="5186147" y="1568671"/>
                </a:lnTo>
                <a:lnTo>
                  <a:pt x="5201257" y="1609045"/>
                </a:lnTo>
                <a:lnTo>
                  <a:pt x="5215520" y="1649742"/>
                </a:lnTo>
                <a:lnTo>
                  <a:pt x="5228928" y="1690753"/>
                </a:lnTo>
                <a:lnTo>
                  <a:pt x="5241471" y="1732070"/>
                </a:lnTo>
                <a:lnTo>
                  <a:pt x="5253141" y="1773687"/>
                </a:lnTo>
                <a:lnTo>
                  <a:pt x="5263929" y="1815595"/>
                </a:lnTo>
                <a:lnTo>
                  <a:pt x="5273825" y="1857787"/>
                </a:lnTo>
                <a:lnTo>
                  <a:pt x="5282821" y="1900255"/>
                </a:lnTo>
                <a:lnTo>
                  <a:pt x="5290909" y="1942992"/>
                </a:lnTo>
                <a:lnTo>
                  <a:pt x="5298078" y="1985989"/>
                </a:lnTo>
                <a:lnTo>
                  <a:pt x="5304320" y="2029239"/>
                </a:lnTo>
                <a:lnTo>
                  <a:pt x="5309626" y="2072734"/>
                </a:lnTo>
                <a:lnTo>
                  <a:pt x="5313988" y="2116467"/>
                </a:lnTo>
                <a:lnTo>
                  <a:pt x="5317395" y="2160429"/>
                </a:lnTo>
                <a:lnTo>
                  <a:pt x="5319841" y="2204614"/>
                </a:lnTo>
                <a:lnTo>
                  <a:pt x="5321314" y="2249013"/>
                </a:lnTo>
                <a:lnTo>
                  <a:pt x="5321808" y="2293620"/>
                </a:lnTo>
                <a:lnTo>
                  <a:pt x="5321314" y="2338226"/>
                </a:lnTo>
                <a:lnTo>
                  <a:pt x="5319841" y="2382625"/>
                </a:lnTo>
                <a:lnTo>
                  <a:pt x="5317395" y="2426810"/>
                </a:lnTo>
                <a:lnTo>
                  <a:pt x="5313988" y="2470772"/>
                </a:lnTo>
                <a:lnTo>
                  <a:pt x="5309626" y="2514505"/>
                </a:lnTo>
                <a:lnTo>
                  <a:pt x="5304320" y="2558000"/>
                </a:lnTo>
                <a:lnTo>
                  <a:pt x="5298078" y="2601250"/>
                </a:lnTo>
                <a:lnTo>
                  <a:pt x="5290909" y="2644247"/>
                </a:lnTo>
                <a:lnTo>
                  <a:pt x="5282821" y="2686984"/>
                </a:lnTo>
                <a:lnTo>
                  <a:pt x="5273825" y="2729452"/>
                </a:lnTo>
                <a:lnTo>
                  <a:pt x="5263929" y="2771644"/>
                </a:lnTo>
                <a:lnTo>
                  <a:pt x="5253141" y="2813552"/>
                </a:lnTo>
                <a:lnTo>
                  <a:pt x="5241471" y="2855169"/>
                </a:lnTo>
                <a:lnTo>
                  <a:pt x="5228928" y="2896486"/>
                </a:lnTo>
                <a:lnTo>
                  <a:pt x="5215520" y="2937497"/>
                </a:lnTo>
                <a:lnTo>
                  <a:pt x="5201257" y="2978194"/>
                </a:lnTo>
                <a:lnTo>
                  <a:pt x="5186147" y="3018568"/>
                </a:lnTo>
                <a:lnTo>
                  <a:pt x="5170199" y="3058612"/>
                </a:lnTo>
                <a:lnTo>
                  <a:pt x="5153423" y="3098319"/>
                </a:lnTo>
                <a:lnTo>
                  <a:pt x="5135827" y="3137681"/>
                </a:lnTo>
                <a:lnTo>
                  <a:pt x="5117420" y="3176690"/>
                </a:lnTo>
                <a:lnTo>
                  <a:pt x="5098210" y="3215338"/>
                </a:lnTo>
                <a:lnTo>
                  <a:pt x="5078208" y="3253618"/>
                </a:lnTo>
                <a:lnTo>
                  <a:pt x="5057421" y="3291521"/>
                </a:lnTo>
                <a:lnTo>
                  <a:pt x="5035860" y="3329041"/>
                </a:lnTo>
                <a:lnTo>
                  <a:pt x="5013532" y="3366170"/>
                </a:lnTo>
                <a:lnTo>
                  <a:pt x="4990446" y="3402900"/>
                </a:lnTo>
                <a:lnTo>
                  <a:pt x="4966612" y="3439223"/>
                </a:lnTo>
                <a:lnTo>
                  <a:pt x="4942039" y="3475131"/>
                </a:lnTo>
                <a:lnTo>
                  <a:pt x="4916735" y="3510617"/>
                </a:lnTo>
                <a:lnTo>
                  <a:pt x="4890709" y="3545674"/>
                </a:lnTo>
                <a:lnTo>
                  <a:pt x="4863970" y="3580293"/>
                </a:lnTo>
                <a:lnTo>
                  <a:pt x="4836528" y="3614466"/>
                </a:lnTo>
                <a:lnTo>
                  <a:pt x="4808390" y="3648187"/>
                </a:lnTo>
                <a:lnTo>
                  <a:pt x="4779567" y="3681447"/>
                </a:lnTo>
                <a:lnTo>
                  <a:pt x="4750066" y="3714239"/>
                </a:lnTo>
                <a:lnTo>
                  <a:pt x="4719897" y="3746555"/>
                </a:lnTo>
                <a:lnTo>
                  <a:pt x="4689069" y="3778388"/>
                </a:lnTo>
                <a:lnTo>
                  <a:pt x="4657591" y="3809729"/>
                </a:lnTo>
                <a:lnTo>
                  <a:pt x="4625471" y="3840570"/>
                </a:lnTo>
                <a:lnTo>
                  <a:pt x="4592719" y="3870906"/>
                </a:lnTo>
                <a:lnTo>
                  <a:pt x="4559343" y="3900726"/>
                </a:lnTo>
                <a:lnTo>
                  <a:pt x="4525353" y="3930025"/>
                </a:lnTo>
                <a:lnTo>
                  <a:pt x="4490757" y="3958794"/>
                </a:lnTo>
                <a:lnTo>
                  <a:pt x="4455564" y="3987025"/>
                </a:lnTo>
                <a:lnTo>
                  <a:pt x="4419783" y="4014711"/>
                </a:lnTo>
                <a:lnTo>
                  <a:pt x="4383423" y="4041844"/>
                </a:lnTo>
                <a:lnTo>
                  <a:pt x="4346493" y="4068417"/>
                </a:lnTo>
                <a:lnTo>
                  <a:pt x="4309002" y="4094421"/>
                </a:lnTo>
                <a:lnTo>
                  <a:pt x="4270959" y="4119850"/>
                </a:lnTo>
                <a:lnTo>
                  <a:pt x="4232373" y="4144694"/>
                </a:lnTo>
                <a:lnTo>
                  <a:pt x="4193252" y="4168948"/>
                </a:lnTo>
                <a:lnTo>
                  <a:pt x="4153606" y="4192602"/>
                </a:lnTo>
                <a:lnTo>
                  <a:pt x="4113444" y="4215650"/>
                </a:lnTo>
                <a:lnTo>
                  <a:pt x="4072773" y="4238083"/>
                </a:lnTo>
                <a:lnTo>
                  <a:pt x="4031605" y="4259894"/>
                </a:lnTo>
                <a:lnTo>
                  <a:pt x="3989946" y="4281076"/>
                </a:lnTo>
                <a:lnTo>
                  <a:pt x="3947807" y="4301620"/>
                </a:lnTo>
                <a:lnTo>
                  <a:pt x="3905196" y="4321518"/>
                </a:lnTo>
                <a:lnTo>
                  <a:pt x="3862121" y="4340764"/>
                </a:lnTo>
                <a:lnTo>
                  <a:pt x="3818593" y="4359350"/>
                </a:lnTo>
                <a:lnTo>
                  <a:pt x="3774620" y="4377267"/>
                </a:lnTo>
                <a:lnTo>
                  <a:pt x="3730210" y="4394508"/>
                </a:lnTo>
                <a:lnTo>
                  <a:pt x="3685373" y="4411066"/>
                </a:lnTo>
                <a:lnTo>
                  <a:pt x="3640118" y="4426932"/>
                </a:lnTo>
                <a:lnTo>
                  <a:pt x="3594454" y="4442099"/>
                </a:lnTo>
                <a:lnTo>
                  <a:pt x="3548389" y="4456560"/>
                </a:lnTo>
                <a:lnTo>
                  <a:pt x="3501932" y="4470306"/>
                </a:lnTo>
                <a:lnTo>
                  <a:pt x="3455093" y="4483330"/>
                </a:lnTo>
                <a:lnTo>
                  <a:pt x="3407880" y="4495625"/>
                </a:lnTo>
                <a:lnTo>
                  <a:pt x="3360302" y="4507181"/>
                </a:lnTo>
                <a:lnTo>
                  <a:pt x="3312368" y="4517993"/>
                </a:lnTo>
                <a:lnTo>
                  <a:pt x="3264087" y="4528052"/>
                </a:lnTo>
                <a:lnTo>
                  <a:pt x="3215469" y="4537351"/>
                </a:lnTo>
                <a:lnTo>
                  <a:pt x="3166521" y="4545881"/>
                </a:lnTo>
                <a:lnTo>
                  <a:pt x="3117253" y="4553635"/>
                </a:lnTo>
                <a:lnTo>
                  <a:pt x="3067673" y="4560606"/>
                </a:lnTo>
                <a:lnTo>
                  <a:pt x="3017792" y="4566785"/>
                </a:lnTo>
                <a:lnTo>
                  <a:pt x="2967617" y="4572166"/>
                </a:lnTo>
                <a:lnTo>
                  <a:pt x="2917157" y="4576740"/>
                </a:lnTo>
                <a:lnTo>
                  <a:pt x="2866422" y="4580499"/>
                </a:lnTo>
                <a:lnTo>
                  <a:pt x="2815420" y="4583436"/>
                </a:lnTo>
                <a:lnTo>
                  <a:pt x="2764160" y="4585544"/>
                </a:lnTo>
                <a:lnTo>
                  <a:pt x="2712652" y="4586814"/>
                </a:lnTo>
                <a:lnTo>
                  <a:pt x="2660904" y="4587240"/>
                </a:lnTo>
                <a:lnTo>
                  <a:pt x="2609155" y="4586814"/>
                </a:lnTo>
                <a:lnTo>
                  <a:pt x="2557647" y="4585544"/>
                </a:lnTo>
                <a:lnTo>
                  <a:pt x="2506387" y="4583436"/>
                </a:lnTo>
                <a:lnTo>
                  <a:pt x="2455385" y="4580499"/>
                </a:lnTo>
                <a:lnTo>
                  <a:pt x="2404650" y="4576740"/>
                </a:lnTo>
                <a:lnTo>
                  <a:pt x="2354190" y="4572166"/>
                </a:lnTo>
                <a:lnTo>
                  <a:pt x="2304015" y="4566785"/>
                </a:lnTo>
                <a:lnTo>
                  <a:pt x="2254134" y="4560606"/>
                </a:lnTo>
                <a:lnTo>
                  <a:pt x="2204554" y="4553635"/>
                </a:lnTo>
                <a:lnTo>
                  <a:pt x="2155286" y="4545881"/>
                </a:lnTo>
                <a:lnTo>
                  <a:pt x="2106338" y="4537351"/>
                </a:lnTo>
                <a:lnTo>
                  <a:pt x="2057720" y="4528052"/>
                </a:lnTo>
                <a:lnTo>
                  <a:pt x="2009439" y="4517993"/>
                </a:lnTo>
                <a:lnTo>
                  <a:pt x="1961505" y="4507181"/>
                </a:lnTo>
                <a:lnTo>
                  <a:pt x="1913927" y="4495625"/>
                </a:lnTo>
                <a:lnTo>
                  <a:pt x="1866714" y="4483330"/>
                </a:lnTo>
                <a:lnTo>
                  <a:pt x="1819875" y="4470306"/>
                </a:lnTo>
                <a:lnTo>
                  <a:pt x="1773418" y="4456560"/>
                </a:lnTo>
                <a:lnTo>
                  <a:pt x="1727353" y="4442099"/>
                </a:lnTo>
                <a:lnTo>
                  <a:pt x="1681689" y="4426932"/>
                </a:lnTo>
                <a:lnTo>
                  <a:pt x="1636434" y="4411066"/>
                </a:lnTo>
                <a:lnTo>
                  <a:pt x="1591597" y="4394508"/>
                </a:lnTo>
                <a:lnTo>
                  <a:pt x="1547187" y="4377267"/>
                </a:lnTo>
                <a:lnTo>
                  <a:pt x="1503214" y="4359350"/>
                </a:lnTo>
                <a:lnTo>
                  <a:pt x="1459686" y="4340764"/>
                </a:lnTo>
                <a:lnTo>
                  <a:pt x="1416611" y="4321518"/>
                </a:lnTo>
                <a:lnTo>
                  <a:pt x="1374000" y="4301620"/>
                </a:lnTo>
                <a:lnTo>
                  <a:pt x="1331861" y="4281076"/>
                </a:lnTo>
                <a:lnTo>
                  <a:pt x="1290202" y="4259894"/>
                </a:lnTo>
                <a:lnTo>
                  <a:pt x="1249034" y="4238083"/>
                </a:lnTo>
                <a:lnTo>
                  <a:pt x="1208363" y="4215650"/>
                </a:lnTo>
                <a:lnTo>
                  <a:pt x="1168201" y="4192602"/>
                </a:lnTo>
                <a:lnTo>
                  <a:pt x="1128555" y="4168948"/>
                </a:lnTo>
                <a:lnTo>
                  <a:pt x="1089434" y="4144694"/>
                </a:lnTo>
                <a:lnTo>
                  <a:pt x="1050848" y="4119850"/>
                </a:lnTo>
                <a:lnTo>
                  <a:pt x="1012805" y="4094421"/>
                </a:lnTo>
                <a:lnTo>
                  <a:pt x="975314" y="4068417"/>
                </a:lnTo>
                <a:lnTo>
                  <a:pt x="938384" y="4041844"/>
                </a:lnTo>
                <a:lnTo>
                  <a:pt x="902024" y="4014711"/>
                </a:lnTo>
                <a:lnTo>
                  <a:pt x="866243" y="3987025"/>
                </a:lnTo>
                <a:lnTo>
                  <a:pt x="831050" y="3958794"/>
                </a:lnTo>
                <a:lnTo>
                  <a:pt x="796454" y="3930025"/>
                </a:lnTo>
                <a:lnTo>
                  <a:pt x="762464" y="3900726"/>
                </a:lnTo>
                <a:lnTo>
                  <a:pt x="729088" y="3870906"/>
                </a:lnTo>
                <a:lnTo>
                  <a:pt x="696336" y="3840570"/>
                </a:lnTo>
                <a:lnTo>
                  <a:pt x="664216" y="3809729"/>
                </a:lnTo>
                <a:lnTo>
                  <a:pt x="632738" y="3778388"/>
                </a:lnTo>
                <a:lnTo>
                  <a:pt x="601910" y="3746555"/>
                </a:lnTo>
                <a:lnTo>
                  <a:pt x="571741" y="3714239"/>
                </a:lnTo>
                <a:lnTo>
                  <a:pt x="542240" y="3681447"/>
                </a:lnTo>
                <a:lnTo>
                  <a:pt x="513417" y="3648187"/>
                </a:lnTo>
                <a:lnTo>
                  <a:pt x="485279" y="3614466"/>
                </a:lnTo>
                <a:lnTo>
                  <a:pt x="457837" y="3580293"/>
                </a:lnTo>
                <a:lnTo>
                  <a:pt x="431098" y="3545674"/>
                </a:lnTo>
                <a:lnTo>
                  <a:pt x="405072" y="3510617"/>
                </a:lnTo>
                <a:lnTo>
                  <a:pt x="379768" y="3475131"/>
                </a:lnTo>
                <a:lnTo>
                  <a:pt x="355195" y="3439223"/>
                </a:lnTo>
                <a:lnTo>
                  <a:pt x="331361" y="3402900"/>
                </a:lnTo>
                <a:lnTo>
                  <a:pt x="308275" y="3366170"/>
                </a:lnTo>
                <a:lnTo>
                  <a:pt x="285947" y="3329041"/>
                </a:lnTo>
                <a:lnTo>
                  <a:pt x="264386" y="3291521"/>
                </a:lnTo>
                <a:lnTo>
                  <a:pt x="243599" y="3253618"/>
                </a:lnTo>
                <a:lnTo>
                  <a:pt x="223597" y="3215338"/>
                </a:lnTo>
                <a:lnTo>
                  <a:pt x="204387" y="3176690"/>
                </a:lnTo>
                <a:lnTo>
                  <a:pt x="185980" y="3137681"/>
                </a:lnTo>
                <a:lnTo>
                  <a:pt x="168384" y="3098319"/>
                </a:lnTo>
                <a:lnTo>
                  <a:pt x="151608" y="3058612"/>
                </a:lnTo>
                <a:lnTo>
                  <a:pt x="135660" y="3018568"/>
                </a:lnTo>
                <a:lnTo>
                  <a:pt x="120550" y="2978194"/>
                </a:lnTo>
                <a:lnTo>
                  <a:pt x="106287" y="2937497"/>
                </a:lnTo>
                <a:lnTo>
                  <a:pt x="92879" y="2896486"/>
                </a:lnTo>
                <a:lnTo>
                  <a:pt x="80336" y="2855169"/>
                </a:lnTo>
                <a:lnTo>
                  <a:pt x="68666" y="2813552"/>
                </a:lnTo>
                <a:lnTo>
                  <a:pt x="57878" y="2771644"/>
                </a:lnTo>
                <a:lnTo>
                  <a:pt x="47982" y="2729452"/>
                </a:lnTo>
                <a:lnTo>
                  <a:pt x="38986" y="2686984"/>
                </a:lnTo>
                <a:lnTo>
                  <a:pt x="30898" y="2644247"/>
                </a:lnTo>
                <a:lnTo>
                  <a:pt x="23729" y="2601250"/>
                </a:lnTo>
                <a:lnTo>
                  <a:pt x="17487" y="2558000"/>
                </a:lnTo>
                <a:lnTo>
                  <a:pt x="12181" y="2514505"/>
                </a:lnTo>
                <a:lnTo>
                  <a:pt x="7819" y="2470772"/>
                </a:lnTo>
                <a:lnTo>
                  <a:pt x="4412" y="2426810"/>
                </a:lnTo>
                <a:lnTo>
                  <a:pt x="1966" y="2382625"/>
                </a:lnTo>
                <a:lnTo>
                  <a:pt x="493" y="2338226"/>
                </a:lnTo>
                <a:lnTo>
                  <a:pt x="0" y="2293620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203575" y="1113028"/>
            <a:ext cx="282575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Sistem </a:t>
            </a:r>
            <a:r>
              <a:rPr sz="1800" b="1" spc="-5" dirty="0">
                <a:latin typeface="Calibri"/>
                <a:cs typeface="Calibri"/>
              </a:rPr>
              <a:t>Pengurusan Kualiti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(4)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25011" y="1537716"/>
            <a:ext cx="1805939" cy="1520952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24855" y="3118104"/>
            <a:ext cx="1805940" cy="1519428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96640" y="3136392"/>
            <a:ext cx="1805939" cy="1520952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82139" y="3171444"/>
            <a:ext cx="1805939" cy="1520952"/>
          </a:xfrm>
          <a:prstGeom prst="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99103" y="4899659"/>
            <a:ext cx="1938527" cy="1520952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6265" y="5894070"/>
            <a:ext cx="260985" cy="210820"/>
          </a:xfrm>
          <a:custGeom>
            <a:avLst/>
            <a:gdLst/>
            <a:ahLst/>
            <a:cxnLst/>
            <a:rect l="l" t="t" r="r" b="b"/>
            <a:pathLst>
              <a:path w="260985" h="210820">
                <a:moveTo>
                  <a:pt x="130301" y="0"/>
                </a:moveTo>
                <a:lnTo>
                  <a:pt x="0" y="210311"/>
                </a:lnTo>
                <a:lnTo>
                  <a:pt x="260604" y="210311"/>
                </a:lnTo>
                <a:lnTo>
                  <a:pt x="13030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76265" y="5894070"/>
            <a:ext cx="260985" cy="210820"/>
          </a:xfrm>
          <a:custGeom>
            <a:avLst/>
            <a:gdLst/>
            <a:ahLst/>
            <a:cxnLst/>
            <a:rect l="l" t="t" r="r" b="b"/>
            <a:pathLst>
              <a:path w="260985" h="210820">
                <a:moveTo>
                  <a:pt x="0" y="210311"/>
                </a:moveTo>
                <a:lnTo>
                  <a:pt x="130301" y="0"/>
                </a:lnTo>
                <a:lnTo>
                  <a:pt x="260604" y="210311"/>
                </a:lnTo>
                <a:lnTo>
                  <a:pt x="0" y="210311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48990" y="3794759"/>
            <a:ext cx="576580" cy="132715"/>
          </a:xfrm>
          <a:custGeom>
            <a:avLst/>
            <a:gdLst/>
            <a:ahLst/>
            <a:cxnLst/>
            <a:rect l="l" t="t" r="r" b="b"/>
            <a:pathLst>
              <a:path w="576579" h="132714">
                <a:moveTo>
                  <a:pt x="132587" y="0"/>
                </a:moveTo>
                <a:lnTo>
                  <a:pt x="0" y="66293"/>
                </a:lnTo>
                <a:lnTo>
                  <a:pt x="132587" y="132587"/>
                </a:lnTo>
                <a:lnTo>
                  <a:pt x="132587" y="88391"/>
                </a:lnTo>
                <a:lnTo>
                  <a:pt x="110489" y="88391"/>
                </a:lnTo>
                <a:lnTo>
                  <a:pt x="110489" y="44195"/>
                </a:lnTo>
                <a:lnTo>
                  <a:pt x="132587" y="44195"/>
                </a:lnTo>
                <a:lnTo>
                  <a:pt x="132587" y="0"/>
                </a:lnTo>
                <a:close/>
              </a:path>
              <a:path w="576579" h="132714">
                <a:moveTo>
                  <a:pt x="443484" y="0"/>
                </a:moveTo>
                <a:lnTo>
                  <a:pt x="443484" y="132587"/>
                </a:lnTo>
                <a:lnTo>
                  <a:pt x="531876" y="88391"/>
                </a:lnTo>
                <a:lnTo>
                  <a:pt x="465582" y="88391"/>
                </a:lnTo>
                <a:lnTo>
                  <a:pt x="465582" y="44195"/>
                </a:lnTo>
                <a:lnTo>
                  <a:pt x="531876" y="44195"/>
                </a:lnTo>
                <a:lnTo>
                  <a:pt x="443484" y="0"/>
                </a:lnTo>
                <a:close/>
              </a:path>
              <a:path w="576579" h="132714">
                <a:moveTo>
                  <a:pt x="132587" y="44195"/>
                </a:moveTo>
                <a:lnTo>
                  <a:pt x="110489" y="44195"/>
                </a:lnTo>
                <a:lnTo>
                  <a:pt x="110489" y="88391"/>
                </a:lnTo>
                <a:lnTo>
                  <a:pt x="132587" y="88391"/>
                </a:lnTo>
                <a:lnTo>
                  <a:pt x="132587" y="44195"/>
                </a:lnTo>
                <a:close/>
              </a:path>
              <a:path w="576579" h="132714">
                <a:moveTo>
                  <a:pt x="443484" y="44195"/>
                </a:moveTo>
                <a:lnTo>
                  <a:pt x="132587" y="44195"/>
                </a:lnTo>
                <a:lnTo>
                  <a:pt x="132587" y="88391"/>
                </a:lnTo>
                <a:lnTo>
                  <a:pt x="443484" y="88391"/>
                </a:lnTo>
                <a:lnTo>
                  <a:pt x="443484" y="44195"/>
                </a:lnTo>
                <a:close/>
              </a:path>
              <a:path w="576579" h="132714">
                <a:moveTo>
                  <a:pt x="531876" y="44195"/>
                </a:moveTo>
                <a:lnTo>
                  <a:pt x="465582" y="44195"/>
                </a:lnTo>
                <a:lnTo>
                  <a:pt x="465582" y="88391"/>
                </a:lnTo>
                <a:lnTo>
                  <a:pt x="531876" y="88391"/>
                </a:lnTo>
                <a:lnTo>
                  <a:pt x="576072" y="66293"/>
                </a:lnTo>
                <a:lnTo>
                  <a:pt x="531876" y="44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77205" y="3794759"/>
            <a:ext cx="576580" cy="132715"/>
          </a:xfrm>
          <a:custGeom>
            <a:avLst/>
            <a:gdLst/>
            <a:ahLst/>
            <a:cxnLst/>
            <a:rect l="l" t="t" r="r" b="b"/>
            <a:pathLst>
              <a:path w="576579" h="132714">
                <a:moveTo>
                  <a:pt x="132588" y="0"/>
                </a:moveTo>
                <a:lnTo>
                  <a:pt x="0" y="66293"/>
                </a:lnTo>
                <a:lnTo>
                  <a:pt x="132588" y="132587"/>
                </a:lnTo>
                <a:lnTo>
                  <a:pt x="132588" y="88391"/>
                </a:lnTo>
                <a:lnTo>
                  <a:pt x="110490" y="88391"/>
                </a:lnTo>
                <a:lnTo>
                  <a:pt x="110490" y="44195"/>
                </a:lnTo>
                <a:lnTo>
                  <a:pt x="132588" y="44195"/>
                </a:lnTo>
                <a:lnTo>
                  <a:pt x="132588" y="0"/>
                </a:lnTo>
                <a:close/>
              </a:path>
              <a:path w="576579" h="132714">
                <a:moveTo>
                  <a:pt x="443484" y="0"/>
                </a:moveTo>
                <a:lnTo>
                  <a:pt x="443484" y="132587"/>
                </a:lnTo>
                <a:lnTo>
                  <a:pt x="531876" y="88391"/>
                </a:lnTo>
                <a:lnTo>
                  <a:pt x="465582" y="88391"/>
                </a:lnTo>
                <a:lnTo>
                  <a:pt x="465582" y="44195"/>
                </a:lnTo>
                <a:lnTo>
                  <a:pt x="531876" y="44195"/>
                </a:lnTo>
                <a:lnTo>
                  <a:pt x="443484" y="0"/>
                </a:lnTo>
                <a:close/>
              </a:path>
              <a:path w="576579" h="132714">
                <a:moveTo>
                  <a:pt x="132588" y="44195"/>
                </a:moveTo>
                <a:lnTo>
                  <a:pt x="110490" y="44195"/>
                </a:lnTo>
                <a:lnTo>
                  <a:pt x="110490" y="88391"/>
                </a:lnTo>
                <a:lnTo>
                  <a:pt x="132588" y="88391"/>
                </a:lnTo>
                <a:lnTo>
                  <a:pt x="132588" y="44195"/>
                </a:lnTo>
                <a:close/>
              </a:path>
              <a:path w="576579" h="132714">
                <a:moveTo>
                  <a:pt x="443484" y="44195"/>
                </a:moveTo>
                <a:lnTo>
                  <a:pt x="132588" y="44195"/>
                </a:lnTo>
                <a:lnTo>
                  <a:pt x="132588" y="88391"/>
                </a:lnTo>
                <a:lnTo>
                  <a:pt x="443484" y="88391"/>
                </a:lnTo>
                <a:lnTo>
                  <a:pt x="443484" y="44195"/>
                </a:lnTo>
                <a:close/>
              </a:path>
              <a:path w="576579" h="132714">
                <a:moveTo>
                  <a:pt x="531876" y="44195"/>
                </a:moveTo>
                <a:lnTo>
                  <a:pt x="465582" y="44195"/>
                </a:lnTo>
                <a:lnTo>
                  <a:pt x="465582" y="88391"/>
                </a:lnTo>
                <a:lnTo>
                  <a:pt x="531876" y="88391"/>
                </a:lnTo>
                <a:lnTo>
                  <a:pt x="576072" y="66293"/>
                </a:lnTo>
                <a:lnTo>
                  <a:pt x="531876" y="44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64735" y="2818638"/>
            <a:ext cx="136525" cy="580390"/>
          </a:xfrm>
          <a:custGeom>
            <a:avLst/>
            <a:gdLst/>
            <a:ahLst/>
            <a:cxnLst/>
            <a:rect l="l" t="t" r="r" b="b"/>
            <a:pathLst>
              <a:path w="136525" h="580389">
                <a:moveTo>
                  <a:pt x="0" y="446659"/>
                </a:moveTo>
                <a:lnTo>
                  <a:pt x="64769" y="580009"/>
                </a:lnTo>
                <a:lnTo>
                  <a:pt x="121481" y="469773"/>
                </a:lnTo>
                <a:lnTo>
                  <a:pt x="88137" y="469773"/>
                </a:lnTo>
                <a:lnTo>
                  <a:pt x="43941" y="469264"/>
                </a:lnTo>
                <a:lnTo>
                  <a:pt x="44199" y="447167"/>
                </a:lnTo>
                <a:lnTo>
                  <a:pt x="0" y="446659"/>
                </a:lnTo>
                <a:close/>
              </a:path>
              <a:path w="136525" h="580389">
                <a:moveTo>
                  <a:pt x="44199" y="447167"/>
                </a:moveTo>
                <a:lnTo>
                  <a:pt x="43941" y="469264"/>
                </a:lnTo>
                <a:lnTo>
                  <a:pt x="88137" y="469773"/>
                </a:lnTo>
                <a:lnTo>
                  <a:pt x="88395" y="447675"/>
                </a:lnTo>
                <a:lnTo>
                  <a:pt x="44199" y="447167"/>
                </a:lnTo>
                <a:close/>
              </a:path>
              <a:path w="136525" h="580389">
                <a:moveTo>
                  <a:pt x="88395" y="447675"/>
                </a:moveTo>
                <a:lnTo>
                  <a:pt x="88137" y="469773"/>
                </a:lnTo>
                <a:lnTo>
                  <a:pt x="121481" y="469773"/>
                </a:lnTo>
                <a:lnTo>
                  <a:pt x="132587" y="448183"/>
                </a:lnTo>
                <a:lnTo>
                  <a:pt x="88395" y="447675"/>
                </a:lnTo>
                <a:close/>
              </a:path>
              <a:path w="136525" h="580389">
                <a:moveTo>
                  <a:pt x="47875" y="132333"/>
                </a:moveTo>
                <a:lnTo>
                  <a:pt x="44199" y="447167"/>
                </a:lnTo>
                <a:lnTo>
                  <a:pt x="88395" y="447675"/>
                </a:lnTo>
                <a:lnTo>
                  <a:pt x="92071" y="132841"/>
                </a:lnTo>
                <a:lnTo>
                  <a:pt x="47875" y="132333"/>
                </a:lnTo>
                <a:close/>
              </a:path>
              <a:path w="136525" h="580389">
                <a:moveTo>
                  <a:pt x="125044" y="110236"/>
                </a:moveTo>
                <a:lnTo>
                  <a:pt x="48133" y="110236"/>
                </a:lnTo>
                <a:lnTo>
                  <a:pt x="92328" y="110744"/>
                </a:lnTo>
                <a:lnTo>
                  <a:pt x="92071" y="132841"/>
                </a:lnTo>
                <a:lnTo>
                  <a:pt x="136271" y="133350"/>
                </a:lnTo>
                <a:lnTo>
                  <a:pt x="125044" y="110236"/>
                </a:lnTo>
                <a:close/>
              </a:path>
              <a:path w="136525" h="580389">
                <a:moveTo>
                  <a:pt x="48133" y="110236"/>
                </a:moveTo>
                <a:lnTo>
                  <a:pt x="47875" y="132333"/>
                </a:lnTo>
                <a:lnTo>
                  <a:pt x="92071" y="132841"/>
                </a:lnTo>
                <a:lnTo>
                  <a:pt x="92328" y="110744"/>
                </a:lnTo>
                <a:lnTo>
                  <a:pt x="48133" y="110236"/>
                </a:lnTo>
                <a:close/>
              </a:path>
              <a:path w="136525" h="580389">
                <a:moveTo>
                  <a:pt x="71500" y="0"/>
                </a:moveTo>
                <a:lnTo>
                  <a:pt x="3683" y="131825"/>
                </a:lnTo>
                <a:lnTo>
                  <a:pt x="47875" y="132333"/>
                </a:lnTo>
                <a:lnTo>
                  <a:pt x="48133" y="110236"/>
                </a:lnTo>
                <a:lnTo>
                  <a:pt x="125044" y="110236"/>
                </a:lnTo>
                <a:lnTo>
                  <a:pt x="71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70451" y="4356353"/>
            <a:ext cx="137160" cy="793115"/>
          </a:xfrm>
          <a:custGeom>
            <a:avLst/>
            <a:gdLst/>
            <a:ahLst/>
            <a:cxnLst/>
            <a:rect l="l" t="t" r="r" b="b"/>
            <a:pathLst>
              <a:path w="137160" h="793114">
                <a:moveTo>
                  <a:pt x="0" y="659638"/>
                </a:moveTo>
                <a:lnTo>
                  <a:pt x="65150" y="792734"/>
                </a:lnTo>
                <a:lnTo>
                  <a:pt x="121489" y="682498"/>
                </a:lnTo>
                <a:lnTo>
                  <a:pt x="88137" y="682498"/>
                </a:lnTo>
                <a:lnTo>
                  <a:pt x="43941" y="682117"/>
                </a:lnTo>
                <a:lnTo>
                  <a:pt x="44128" y="660018"/>
                </a:lnTo>
                <a:lnTo>
                  <a:pt x="0" y="659638"/>
                </a:lnTo>
                <a:close/>
              </a:path>
              <a:path w="137160" h="793114">
                <a:moveTo>
                  <a:pt x="44128" y="660018"/>
                </a:moveTo>
                <a:lnTo>
                  <a:pt x="43941" y="682117"/>
                </a:lnTo>
                <a:lnTo>
                  <a:pt x="88137" y="682498"/>
                </a:lnTo>
                <a:lnTo>
                  <a:pt x="88324" y="660399"/>
                </a:lnTo>
                <a:lnTo>
                  <a:pt x="44128" y="660018"/>
                </a:lnTo>
                <a:close/>
              </a:path>
              <a:path w="137160" h="793114">
                <a:moveTo>
                  <a:pt x="88324" y="660399"/>
                </a:moveTo>
                <a:lnTo>
                  <a:pt x="88137" y="682498"/>
                </a:lnTo>
                <a:lnTo>
                  <a:pt x="121489" y="682498"/>
                </a:lnTo>
                <a:lnTo>
                  <a:pt x="132587" y="660781"/>
                </a:lnTo>
                <a:lnTo>
                  <a:pt x="88324" y="660399"/>
                </a:lnTo>
                <a:close/>
              </a:path>
              <a:path w="137160" h="793114">
                <a:moveTo>
                  <a:pt x="48580" y="132418"/>
                </a:moveTo>
                <a:lnTo>
                  <a:pt x="44128" y="660018"/>
                </a:lnTo>
                <a:lnTo>
                  <a:pt x="88324" y="660399"/>
                </a:lnTo>
                <a:lnTo>
                  <a:pt x="92777" y="132756"/>
                </a:lnTo>
                <a:lnTo>
                  <a:pt x="48580" y="132418"/>
                </a:lnTo>
                <a:close/>
              </a:path>
              <a:path w="137160" h="793114">
                <a:moveTo>
                  <a:pt x="125842" y="110236"/>
                </a:moveTo>
                <a:lnTo>
                  <a:pt x="48768" y="110236"/>
                </a:lnTo>
                <a:lnTo>
                  <a:pt x="92963" y="110617"/>
                </a:lnTo>
                <a:lnTo>
                  <a:pt x="92777" y="132756"/>
                </a:lnTo>
                <a:lnTo>
                  <a:pt x="137033" y="133096"/>
                </a:lnTo>
                <a:lnTo>
                  <a:pt x="125842" y="110236"/>
                </a:lnTo>
                <a:close/>
              </a:path>
              <a:path w="137160" h="793114">
                <a:moveTo>
                  <a:pt x="48768" y="110236"/>
                </a:moveTo>
                <a:lnTo>
                  <a:pt x="48580" y="132418"/>
                </a:lnTo>
                <a:lnTo>
                  <a:pt x="92777" y="132756"/>
                </a:lnTo>
                <a:lnTo>
                  <a:pt x="92963" y="110617"/>
                </a:lnTo>
                <a:lnTo>
                  <a:pt x="48768" y="110236"/>
                </a:lnTo>
                <a:close/>
              </a:path>
              <a:path w="137160" h="793114">
                <a:moveTo>
                  <a:pt x="71882" y="0"/>
                </a:moveTo>
                <a:lnTo>
                  <a:pt x="4445" y="132080"/>
                </a:lnTo>
                <a:lnTo>
                  <a:pt x="48580" y="132418"/>
                </a:lnTo>
                <a:lnTo>
                  <a:pt x="48768" y="110236"/>
                </a:lnTo>
                <a:lnTo>
                  <a:pt x="125842" y="110236"/>
                </a:lnTo>
                <a:lnTo>
                  <a:pt x="718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65064" y="2144267"/>
            <a:ext cx="851915" cy="861060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01055" y="4725923"/>
            <a:ext cx="861060" cy="853439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24327" y="4683252"/>
            <a:ext cx="851915" cy="859536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30423" y="2141220"/>
            <a:ext cx="861060" cy="853439"/>
          </a:xfrm>
          <a:prstGeom prst="rect">
            <a:avLst/>
          </a:prstGeom>
          <a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998470" y="2606928"/>
            <a:ext cx="57213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Arial Black"/>
                <a:cs typeface="Arial Black"/>
              </a:rPr>
              <a:t>P</a:t>
            </a:r>
            <a:r>
              <a:rPr sz="1800" b="1" spc="-10" dirty="0">
                <a:latin typeface="Arial Black"/>
                <a:cs typeface="Arial Black"/>
              </a:rPr>
              <a:t>l</a:t>
            </a:r>
            <a:r>
              <a:rPr sz="1800" b="1" dirty="0">
                <a:latin typeface="Arial Black"/>
                <a:cs typeface="Arial Black"/>
              </a:rPr>
              <a:t>an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22570" y="2552446"/>
            <a:ext cx="356870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 Black"/>
                <a:cs typeface="Arial Black"/>
              </a:rPr>
              <a:t>Do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44189" y="4812538"/>
            <a:ext cx="457834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 Black"/>
                <a:cs typeface="Arial Black"/>
              </a:rPr>
              <a:t>Act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981443" y="3521964"/>
            <a:ext cx="1025651" cy="839724"/>
          </a:xfrm>
          <a:prstGeom prst="rect">
            <a:avLst/>
          </a:prstGeom>
          <a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560691" y="2380112"/>
            <a:ext cx="984885" cy="57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0480">
              <a:lnSpc>
                <a:spcPct val="100600"/>
              </a:lnSpc>
            </a:pPr>
            <a:r>
              <a:rPr sz="1800" spc="-10" dirty="0">
                <a:latin typeface="Calibri"/>
                <a:cs typeface="Calibri"/>
              </a:rPr>
              <a:t>Kepuasan 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5" dirty="0">
                <a:latin typeface="Calibri"/>
                <a:cs typeface="Calibri"/>
              </a:rPr>
              <a:t>g</a:t>
            </a:r>
            <a:r>
              <a:rPr sz="1800" spc="-35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an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42961" y="4756917"/>
            <a:ext cx="1329690" cy="57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9075">
              <a:lnSpc>
                <a:spcPct val="100600"/>
              </a:lnSpc>
            </a:pPr>
            <a:r>
              <a:rPr sz="1800" spc="-10" dirty="0">
                <a:latin typeface="Calibri"/>
                <a:cs typeface="Calibri"/>
              </a:rPr>
              <a:t>Produk </a:t>
            </a:r>
            <a:r>
              <a:rPr sz="1800" dirty="0">
                <a:latin typeface="Calibri"/>
                <a:cs typeface="Calibri"/>
              </a:rPr>
              <a:t>&amp; 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hidm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115567" y="2532888"/>
            <a:ext cx="1037844" cy="897636"/>
          </a:xfrm>
          <a:prstGeom prst="rect">
            <a:avLst/>
          </a:prstGeom>
          <a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91411" y="3473196"/>
            <a:ext cx="627888" cy="996695"/>
          </a:xfrm>
          <a:prstGeom prst="rect">
            <a:avLst/>
          </a:prstGeom>
          <a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9096" y="4402835"/>
            <a:ext cx="1062228" cy="957072"/>
          </a:xfrm>
          <a:prstGeom prst="rect">
            <a:avLst/>
          </a:prstGeom>
          <a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087372" y="3531361"/>
            <a:ext cx="1376045" cy="695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85"/>
              </a:lnSpc>
            </a:pP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Perancangan</a:t>
            </a:r>
            <a:endParaRPr sz="2000">
              <a:latin typeface="Calibri"/>
              <a:cs typeface="Calibri"/>
            </a:endParaRPr>
          </a:p>
          <a:p>
            <a:pPr marL="1270" algn="ctr">
              <a:lnSpc>
                <a:spcPts val="2865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(6)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01185" y="3531361"/>
            <a:ext cx="1293495" cy="695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85"/>
              </a:lnSpc>
            </a:pP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epim</a:t>
            </a:r>
            <a:r>
              <a:rPr sz="2000" b="1" spc="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inan</a:t>
            </a:r>
            <a:endParaRPr sz="2000">
              <a:latin typeface="Calibri"/>
              <a:cs typeface="Calibri"/>
            </a:endParaRPr>
          </a:p>
          <a:p>
            <a:pPr marL="2540" algn="ctr">
              <a:lnSpc>
                <a:spcPts val="2865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(5)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00042" y="1804593"/>
            <a:ext cx="1091565" cy="998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40640" algn="ctr">
              <a:lnSpc>
                <a:spcPct val="99400"/>
              </a:lnSpc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Sokongan 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Operasi 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(7,8)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68721" y="3414522"/>
            <a:ext cx="996315" cy="998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9500"/>
              </a:lnSpc>
            </a:pP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enila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n 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Prestasi 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(9)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55465" y="4749672"/>
            <a:ext cx="2008505" cy="142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1580">
              <a:lnSpc>
                <a:spcPct val="100000"/>
              </a:lnSpc>
            </a:pPr>
            <a:r>
              <a:rPr sz="1800" b="1" dirty="0">
                <a:latin typeface="Arial Black"/>
                <a:cs typeface="Arial Black"/>
              </a:rPr>
              <a:t>Che</a:t>
            </a:r>
            <a:r>
              <a:rPr sz="1800" b="1" spc="-35" dirty="0">
                <a:latin typeface="Arial Black"/>
                <a:cs typeface="Arial Black"/>
              </a:rPr>
              <a:t>c</a:t>
            </a:r>
            <a:r>
              <a:rPr sz="1800" b="1" dirty="0">
                <a:latin typeface="Arial Black"/>
                <a:cs typeface="Arial Black"/>
              </a:rPr>
              <a:t>k</a:t>
            </a:r>
            <a:endParaRPr sz="1800">
              <a:latin typeface="Arial Black"/>
              <a:cs typeface="Arial Black"/>
            </a:endParaRPr>
          </a:p>
          <a:p>
            <a:pPr marL="12065" marR="781685" algn="ctr">
              <a:lnSpc>
                <a:spcPct val="99500"/>
              </a:lnSpc>
              <a:spcBef>
                <a:spcPts val="1195"/>
              </a:spcBef>
            </a:pP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enamba</a:t>
            </a:r>
            <a:r>
              <a:rPr sz="2000" b="1" spc="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- 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baikan 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(10)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62" name="Content Placeholder 4" descr="Inner-UPM-Template_Option-1A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63" name="Oval 62"/>
          <p:cNvSpPr/>
          <p:nvPr/>
        </p:nvSpPr>
        <p:spPr>
          <a:xfrm>
            <a:off x="266127" y="1014557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07591" y="202786"/>
            <a:ext cx="6343995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STRUKTUR SPK DALAM BENTUK KITARAN PDCA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52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3580" y="6372047"/>
            <a:ext cx="28448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13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2" name="Content Placeholder 4" descr="Inner-UPM-Template_Option-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04" y="6420394"/>
            <a:ext cx="7315200" cy="437606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05175" y="1000015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3181" y="248672"/>
            <a:ext cx="63275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PENDEKATAN PROSES, KITARAN PDCA &amp; RBT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6207">
            <a:off x="1646595" y="1936449"/>
            <a:ext cx="6659672" cy="3746066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/>
        </p:nvSpPr>
        <p:spPr>
          <a:xfrm>
            <a:off x="5976191" y="5965034"/>
            <a:ext cx="2419965" cy="282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F5C1AA-9A46-43F2-9788-2FA29317E2F9}" type="slidenum">
              <a:rPr lang="en-MY" smtClean="0"/>
              <a:pPr/>
              <a:t>13</a:t>
            </a:fld>
            <a:endParaRPr lang="en-MY"/>
          </a:p>
        </p:txBody>
      </p:sp>
      <p:sp>
        <p:nvSpPr>
          <p:cNvPr id="3" name="Curved Down Arrow 2"/>
          <p:cNvSpPr/>
          <p:nvPr/>
        </p:nvSpPr>
        <p:spPr>
          <a:xfrm rot="20590822" flipH="1">
            <a:off x="4545732" y="1905189"/>
            <a:ext cx="1371600" cy="60960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1007032"/>
            <a:ext cx="1649146" cy="138499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Risk-based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thinking</a:t>
            </a:r>
            <a:endParaRPr lang="en-MY" sz="2800" b="1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35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958339" y="2690575"/>
            <a:ext cx="1889125" cy="1125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Akur </a:t>
            </a:r>
            <a:r>
              <a:rPr sz="2400" spc="-15" dirty="0">
                <a:latin typeface="Calibri"/>
                <a:cs typeface="Calibri"/>
              </a:rPr>
              <a:t>kepada  Perancangan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  </a:t>
            </a:r>
            <a:r>
              <a:rPr sz="2400" spc="-10" dirty="0">
                <a:latin typeface="Calibri"/>
                <a:cs typeface="Calibri"/>
              </a:rPr>
              <a:t>keperluan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54339" y="4589700"/>
            <a:ext cx="2009775" cy="1125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Dilaksana </a:t>
            </a:r>
            <a:r>
              <a:rPr sz="2400" dirty="0">
                <a:latin typeface="Calibri"/>
                <a:cs typeface="Calibri"/>
              </a:rPr>
              <a:t>&amp;  </a:t>
            </a:r>
            <a:r>
              <a:rPr sz="2400" spc="-10" dirty="0">
                <a:latin typeface="Calibri"/>
                <a:cs typeface="Calibri"/>
              </a:rPr>
              <a:t>disenggara  </a:t>
            </a:r>
            <a:r>
              <a:rPr sz="2400" spc="-15" dirty="0">
                <a:latin typeface="Calibri"/>
                <a:cs typeface="Calibri"/>
              </a:rPr>
              <a:t>secara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berkesan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47642" y="3785112"/>
            <a:ext cx="1903095" cy="1132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1920">
              <a:lnSpc>
                <a:spcPct val="100000"/>
              </a:lnSpc>
            </a:pPr>
            <a:r>
              <a:rPr sz="3600" spc="-5" dirty="0">
                <a:latin typeface="Calibri"/>
                <a:cs typeface="Calibri"/>
              </a:rPr>
              <a:t>Mencari  </a:t>
            </a:r>
            <a:r>
              <a:rPr sz="3600" spc="-125" dirty="0">
                <a:latin typeface="Calibri"/>
                <a:cs typeface="Calibri"/>
              </a:rPr>
              <a:t>k</a:t>
            </a:r>
            <a:r>
              <a:rPr sz="3600" dirty="0">
                <a:latin typeface="Calibri"/>
                <a:cs typeface="Calibri"/>
              </a:rPr>
              <a:t>esilapan!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409166" y="3750488"/>
            <a:ext cx="136525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Calibri"/>
                <a:cs typeface="Calibri"/>
              </a:rPr>
              <a:t>B</a:t>
            </a:r>
            <a:r>
              <a:rPr sz="3600" spc="-10" dirty="0">
                <a:latin typeface="Calibri"/>
                <a:cs typeface="Calibri"/>
              </a:rPr>
              <a:t>U</a:t>
            </a:r>
            <a:r>
              <a:rPr sz="3600" dirty="0">
                <a:latin typeface="Calibri"/>
                <a:cs typeface="Calibri"/>
              </a:rPr>
              <a:t>KAN</a:t>
            </a:r>
          </a:p>
        </p:txBody>
      </p:sp>
      <p:sp>
        <p:nvSpPr>
          <p:cNvPr id="28" name="object 28"/>
          <p:cNvSpPr/>
          <p:nvPr/>
        </p:nvSpPr>
        <p:spPr>
          <a:xfrm>
            <a:off x="377952" y="2557272"/>
            <a:ext cx="1431036" cy="1431035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19444" y="2165604"/>
            <a:ext cx="2447544" cy="158648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00215" y="2191511"/>
            <a:ext cx="2340864" cy="1479804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43628" y="2823972"/>
            <a:ext cx="847344" cy="847344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7972" y="4652771"/>
            <a:ext cx="1299972" cy="1196339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25546" y="152348"/>
            <a:ext cx="3971925" cy="1858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>
              <a:lnSpc>
                <a:spcPct val="100000"/>
              </a:lnSpc>
            </a:pPr>
            <a:r>
              <a:rPr sz="4400" b="1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endParaRPr sz="44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3365"/>
              </a:spcBef>
            </a:pPr>
            <a:r>
              <a:rPr sz="2400" spc="-10" dirty="0">
                <a:latin typeface="Calibri"/>
                <a:cs typeface="Calibri"/>
              </a:rPr>
              <a:t>Menentukan </a:t>
            </a:r>
            <a:r>
              <a:rPr sz="2400" spc="-5" dirty="0">
                <a:latin typeface="Calibri"/>
                <a:cs typeface="Calibri"/>
              </a:rPr>
              <a:t>sama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ada</a:t>
            </a: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sistem </a:t>
            </a:r>
            <a:r>
              <a:rPr sz="2400" spc="-5" dirty="0">
                <a:latin typeface="Calibri"/>
                <a:cs typeface="Calibri"/>
              </a:rPr>
              <a:t>pengurusan </a:t>
            </a:r>
            <a:r>
              <a:rPr sz="2400" spc="-10" dirty="0">
                <a:latin typeface="Calibri"/>
                <a:cs typeface="Calibri"/>
              </a:rPr>
              <a:t>kualiti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(SPK):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pic>
        <p:nvPicPr>
          <p:cNvPr id="43" name="Content Placeholder 4" descr="Inner-UPM-Template_Option-1A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44" name="Oval 43"/>
          <p:cNvSpPr/>
          <p:nvPr/>
        </p:nvSpPr>
        <p:spPr>
          <a:xfrm>
            <a:off x="147002" y="726006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84835" y="240303"/>
            <a:ext cx="686447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TUJUAN AUDIT DALAMAN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2952" y="2572511"/>
            <a:ext cx="2439924" cy="128778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001" rIns="0" bIns="0" rtlCol="0">
            <a:spAutoFit/>
          </a:bodyPr>
          <a:lstStyle/>
          <a:p>
            <a:pPr marL="876935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Semak</a:t>
            </a:r>
            <a:endParaRPr sz="2800">
              <a:latin typeface="Calibri"/>
              <a:cs typeface="Calibri"/>
            </a:endParaRPr>
          </a:p>
          <a:p>
            <a:pPr marL="876935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kriteria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audit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3014" y="1763648"/>
            <a:ext cx="2918460" cy="883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Nilai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spc="-15" dirty="0">
                <a:latin typeface="Calibri"/>
                <a:cs typeface="Calibri"/>
              </a:rPr>
              <a:t>Pelaksanaan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proses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6703" y="5071617"/>
            <a:ext cx="2715895" cy="883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Sahkan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bukti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pelaksanaan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34460" y="1192885"/>
            <a:ext cx="1547025" cy="1547025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3344" y="4096258"/>
            <a:ext cx="1246416" cy="1246416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31975" y="2276855"/>
            <a:ext cx="1502664" cy="1504188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80032" y="4701540"/>
            <a:ext cx="1281683" cy="1281684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4266" y="1515617"/>
            <a:ext cx="440690" cy="451484"/>
          </a:xfrm>
          <a:custGeom>
            <a:avLst/>
            <a:gdLst/>
            <a:ahLst/>
            <a:cxnLst/>
            <a:rect l="l" t="t" r="r" b="b"/>
            <a:pathLst>
              <a:path w="440690" h="451485">
                <a:moveTo>
                  <a:pt x="440436" y="0"/>
                </a:moveTo>
                <a:lnTo>
                  <a:pt x="220218" y="0"/>
                </a:lnTo>
                <a:lnTo>
                  <a:pt x="175834" y="4581"/>
                </a:lnTo>
                <a:lnTo>
                  <a:pt x="134497" y="17722"/>
                </a:lnTo>
                <a:lnTo>
                  <a:pt x="97089" y="38515"/>
                </a:lnTo>
                <a:lnTo>
                  <a:pt x="64498" y="66055"/>
                </a:lnTo>
                <a:lnTo>
                  <a:pt x="37608" y="99435"/>
                </a:lnTo>
                <a:lnTo>
                  <a:pt x="17305" y="137749"/>
                </a:lnTo>
                <a:lnTo>
                  <a:pt x="4473" y="180090"/>
                </a:lnTo>
                <a:lnTo>
                  <a:pt x="0" y="225552"/>
                </a:lnTo>
                <a:lnTo>
                  <a:pt x="4473" y="271013"/>
                </a:lnTo>
                <a:lnTo>
                  <a:pt x="17305" y="313354"/>
                </a:lnTo>
                <a:lnTo>
                  <a:pt x="37608" y="351668"/>
                </a:lnTo>
                <a:lnTo>
                  <a:pt x="64498" y="385048"/>
                </a:lnTo>
                <a:lnTo>
                  <a:pt x="97089" y="412588"/>
                </a:lnTo>
                <a:lnTo>
                  <a:pt x="134497" y="433381"/>
                </a:lnTo>
                <a:lnTo>
                  <a:pt x="175834" y="446522"/>
                </a:lnTo>
                <a:lnTo>
                  <a:pt x="220218" y="451104"/>
                </a:lnTo>
                <a:lnTo>
                  <a:pt x="264601" y="446522"/>
                </a:lnTo>
                <a:lnTo>
                  <a:pt x="305938" y="433381"/>
                </a:lnTo>
                <a:lnTo>
                  <a:pt x="343346" y="412588"/>
                </a:lnTo>
                <a:lnTo>
                  <a:pt x="375937" y="385048"/>
                </a:lnTo>
                <a:lnTo>
                  <a:pt x="402827" y="351668"/>
                </a:lnTo>
                <a:lnTo>
                  <a:pt x="423130" y="313354"/>
                </a:lnTo>
                <a:lnTo>
                  <a:pt x="435962" y="271013"/>
                </a:lnTo>
                <a:lnTo>
                  <a:pt x="440436" y="225552"/>
                </a:lnTo>
                <a:lnTo>
                  <a:pt x="44043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4266" y="1515617"/>
            <a:ext cx="440690" cy="451484"/>
          </a:xfrm>
          <a:custGeom>
            <a:avLst/>
            <a:gdLst/>
            <a:ahLst/>
            <a:cxnLst/>
            <a:rect l="l" t="t" r="r" b="b"/>
            <a:pathLst>
              <a:path w="440690" h="451485">
                <a:moveTo>
                  <a:pt x="0" y="225552"/>
                </a:moveTo>
                <a:lnTo>
                  <a:pt x="4473" y="180090"/>
                </a:lnTo>
                <a:lnTo>
                  <a:pt x="17305" y="137749"/>
                </a:lnTo>
                <a:lnTo>
                  <a:pt x="37608" y="99435"/>
                </a:lnTo>
                <a:lnTo>
                  <a:pt x="64498" y="66055"/>
                </a:lnTo>
                <a:lnTo>
                  <a:pt x="97089" y="38515"/>
                </a:lnTo>
                <a:lnTo>
                  <a:pt x="134497" y="17722"/>
                </a:lnTo>
                <a:lnTo>
                  <a:pt x="175834" y="4581"/>
                </a:lnTo>
                <a:lnTo>
                  <a:pt x="220218" y="0"/>
                </a:lnTo>
                <a:lnTo>
                  <a:pt x="275272" y="0"/>
                </a:lnTo>
                <a:lnTo>
                  <a:pt x="330327" y="0"/>
                </a:lnTo>
                <a:lnTo>
                  <a:pt x="385381" y="0"/>
                </a:lnTo>
                <a:lnTo>
                  <a:pt x="440436" y="0"/>
                </a:lnTo>
                <a:lnTo>
                  <a:pt x="440436" y="56387"/>
                </a:lnTo>
                <a:lnTo>
                  <a:pt x="440436" y="112775"/>
                </a:lnTo>
                <a:lnTo>
                  <a:pt x="440436" y="169163"/>
                </a:lnTo>
                <a:lnTo>
                  <a:pt x="440436" y="225552"/>
                </a:lnTo>
                <a:lnTo>
                  <a:pt x="435962" y="271013"/>
                </a:lnTo>
                <a:lnTo>
                  <a:pt x="423130" y="313354"/>
                </a:lnTo>
                <a:lnTo>
                  <a:pt x="402827" y="351668"/>
                </a:lnTo>
                <a:lnTo>
                  <a:pt x="375937" y="385048"/>
                </a:lnTo>
                <a:lnTo>
                  <a:pt x="343346" y="412588"/>
                </a:lnTo>
                <a:lnTo>
                  <a:pt x="305938" y="433381"/>
                </a:lnTo>
                <a:lnTo>
                  <a:pt x="264601" y="446522"/>
                </a:lnTo>
                <a:lnTo>
                  <a:pt x="220218" y="451104"/>
                </a:lnTo>
                <a:lnTo>
                  <a:pt x="175834" y="446522"/>
                </a:lnTo>
                <a:lnTo>
                  <a:pt x="134497" y="433381"/>
                </a:lnTo>
                <a:lnTo>
                  <a:pt x="97089" y="412588"/>
                </a:lnTo>
                <a:lnTo>
                  <a:pt x="64498" y="385048"/>
                </a:lnTo>
                <a:lnTo>
                  <a:pt x="37608" y="351668"/>
                </a:lnTo>
                <a:lnTo>
                  <a:pt x="17305" y="313354"/>
                </a:lnTo>
                <a:lnTo>
                  <a:pt x="4473" y="271013"/>
                </a:lnTo>
                <a:lnTo>
                  <a:pt x="0" y="225552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35583" y="1590421"/>
            <a:ext cx="17843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01005" y="1916429"/>
            <a:ext cx="440690" cy="451484"/>
          </a:xfrm>
          <a:custGeom>
            <a:avLst/>
            <a:gdLst/>
            <a:ahLst/>
            <a:cxnLst/>
            <a:rect l="l" t="t" r="r" b="b"/>
            <a:pathLst>
              <a:path w="440689" h="451485">
                <a:moveTo>
                  <a:pt x="440436" y="0"/>
                </a:moveTo>
                <a:lnTo>
                  <a:pt x="220218" y="0"/>
                </a:lnTo>
                <a:lnTo>
                  <a:pt x="175824" y="4581"/>
                </a:lnTo>
                <a:lnTo>
                  <a:pt x="134481" y="17722"/>
                </a:lnTo>
                <a:lnTo>
                  <a:pt x="97073" y="38515"/>
                </a:lnTo>
                <a:lnTo>
                  <a:pt x="64484" y="66055"/>
                </a:lnTo>
                <a:lnTo>
                  <a:pt x="37598" y="99435"/>
                </a:lnTo>
                <a:lnTo>
                  <a:pt x="17299" y="137749"/>
                </a:lnTo>
                <a:lnTo>
                  <a:pt x="4472" y="180090"/>
                </a:lnTo>
                <a:lnTo>
                  <a:pt x="0" y="225552"/>
                </a:lnTo>
                <a:lnTo>
                  <a:pt x="4472" y="271013"/>
                </a:lnTo>
                <a:lnTo>
                  <a:pt x="17299" y="313354"/>
                </a:lnTo>
                <a:lnTo>
                  <a:pt x="37598" y="351668"/>
                </a:lnTo>
                <a:lnTo>
                  <a:pt x="64484" y="385048"/>
                </a:lnTo>
                <a:lnTo>
                  <a:pt x="97073" y="412588"/>
                </a:lnTo>
                <a:lnTo>
                  <a:pt x="134481" y="433381"/>
                </a:lnTo>
                <a:lnTo>
                  <a:pt x="175824" y="446522"/>
                </a:lnTo>
                <a:lnTo>
                  <a:pt x="220218" y="451104"/>
                </a:lnTo>
                <a:lnTo>
                  <a:pt x="264611" y="446522"/>
                </a:lnTo>
                <a:lnTo>
                  <a:pt x="305954" y="433381"/>
                </a:lnTo>
                <a:lnTo>
                  <a:pt x="343362" y="412588"/>
                </a:lnTo>
                <a:lnTo>
                  <a:pt x="375951" y="385048"/>
                </a:lnTo>
                <a:lnTo>
                  <a:pt x="402837" y="351668"/>
                </a:lnTo>
                <a:lnTo>
                  <a:pt x="423136" y="313354"/>
                </a:lnTo>
                <a:lnTo>
                  <a:pt x="435963" y="271013"/>
                </a:lnTo>
                <a:lnTo>
                  <a:pt x="440436" y="225552"/>
                </a:lnTo>
                <a:lnTo>
                  <a:pt x="44043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01005" y="1916429"/>
            <a:ext cx="440690" cy="451484"/>
          </a:xfrm>
          <a:custGeom>
            <a:avLst/>
            <a:gdLst/>
            <a:ahLst/>
            <a:cxnLst/>
            <a:rect l="l" t="t" r="r" b="b"/>
            <a:pathLst>
              <a:path w="440689" h="451485">
                <a:moveTo>
                  <a:pt x="0" y="225552"/>
                </a:moveTo>
                <a:lnTo>
                  <a:pt x="4472" y="180090"/>
                </a:lnTo>
                <a:lnTo>
                  <a:pt x="17299" y="137749"/>
                </a:lnTo>
                <a:lnTo>
                  <a:pt x="37598" y="99435"/>
                </a:lnTo>
                <a:lnTo>
                  <a:pt x="64484" y="66055"/>
                </a:lnTo>
                <a:lnTo>
                  <a:pt x="97073" y="38515"/>
                </a:lnTo>
                <a:lnTo>
                  <a:pt x="134481" y="17722"/>
                </a:lnTo>
                <a:lnTo>
                  <a:pt x="175824" y="4581"/>
                </a:lnTo>
                <a:lnTo>
                  <a:pt x="220218" y="0"/>
                </a:lnTo>
                <a:lnTo>
                  <a:pt x="275272" y="0"/>
                </a:lnTo>
                <a:lnTo>
                  <a:pt x="330326" y="0"/>
                </a:lnTo>
                <a:lnTo>
                  <a:pt x="385381" y="0"/>
                </a:lnTo>
                <a:lnTo>
                  <a:pt x="440436" y="0"/>
                </a:lnTo>
                <a:lnTo>
                  <a:pt x="440436" y="56387"/>
                </a:lnTo>
                <a:lnTo>
                  <a:pt x="440436" y="112775"/>
                </a:lnTo>
                <a:lnTo>
                  <a:pt x="440436" y="169163"/>
                </a:lnTo>
                <a:lnTo>
                  <a:pt x="440436" y="225552"/>
                </a:lnTo>
                <a:lnTo>
                  <a:pt x="435963" y="271013"/>
                </a:lnTo>
                <a:lnTo>
                  <a:pt x="423136" y="313354"/>
                </a:lnTo>
                <a:lnTo>
                  <a:pt x="402837" y="351668"/>
                </a:lnTo>
                <a:lnTo>
                  <a:pt x="375951" y="385048"/>
                </a:lnTo>
                <a:lnTo>
                  <a:pt x="343362" y="412588"/>
                </a:lnTo>
                <a:lnTo>
                  <a:pt x="305954" y="433381"/>
                </a:lnTo>
                <a:lnTo>
                  <a:pt x="264611" y="446522"/>
                </a:lnTo>
                <a:lnTo>
                  <a:pt x="220218" y="451104"/>
                </a:lnTo>
                <a:lnTo>
                  <a:pt x="175824" y="446522"/>
                </a:lnTo>
                <a:lnTo>
                  <a:pt x="134481" y="433381"/>
                </a:lnTo>
                <a:lnTo>
                  <a:pt x="97073" y="412588"/>
                </a:lnTo>
                <a:lnTo>
                  <a:pt x="64484" y="385048"/>
                </a:lnTo>
                <a:lnTo>
                  <a:pt x="37598" y="351668"/>
                </a:lnTo>
                <a:lnTo>
                  <a:pt x="17299" y="313354"/>
                </a:lnTo>
                <a:lnTo>
                  <a:pt x="4472" y="271013"/>
                </a:lnTo>
                <a:lnTo>
                  <a:pt x="0" y="225552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132578" y="1991614"/>
            <a:ext cx="17843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309365" y="5272278"/>
            <a:ext cx="440690" cy="452755"/>
          </a:xfrm>
          <a:custGeom>
            <a:avLst/>
            <a:gdLst/>
            <a:ahLst/>
            <a:cxnLst/>
            <a:rect l="l" t="t" r="r" b="b"/>
            <a:pathLst>
              <a:path w="440689" h="452754">
                <a:moveTo>
                  <a:pt x="440436" y="0"/>
                </a:moveTo>
                <a:lnTo>
                  <a:pt x="220218" y="0"/>
                </a:lnTo>
                <a:lnTo>
                  <a:pt x="175824" y="4598"/>
                </a:lnTo>
                <a:lnTo>
                  <a:pt x="134481" y="17787"/>
                </a:lnTo>
                <a:lnTo>
                  <a:pt x="97073" y="38656"/>
                </a:lnTo>
                <a:lnTo>
                  <a:pt x="64484" y="66294"/>
                </a:lnTo>
                <a:lnTo>
                  <a:pt x="37598" y="99789"/>
                </a:lnTo>
                <a:lnTo>
                  <a:pt x="17299" y="138231"/>
                </a:lnTo>
                <a:lnTo>
                  <a:pt x="4472" y="180710"/>
                </a:lnTo>
                <a:lnTo>
                  <a:pt x="0" y="226314"/>
                </a:lnTo>
                <a:lnTo>
                  <a:pt x="4472" y="271925"/>
                </a:lnTo>
                <a:lnTo>
                  <a:pt x="17299" y="314407"/>
                </a:lnTo>
                <a:lnTo>
                  <a:pt x="37598" y="352849"/>
                </a:lnTo>
                <a:lnTo>
                  <a:pt x="64484" y="386343"/>
                </a:lnTo>
                <a:lnTo>
                  <a:pt x="97073" y="413978"/>
                </a:lnTo>
                <a:lnTo>
                  <a:pt x="134481" y="434843"/>
                </a:lnTo>
                <a:lnTo>
                  <a:pt x="175824" y="448030"/>
                </a:lnTo>
                <a:lnTo>
                  <a:pt x="220218" y="452628"/>
                </a:lnTo>
                <a:lnTo>
                  <a:pt x="264611" y="448030"/>
                </a:lnTo>
                <a:lnTo>
                  <a:pt x="305954" y="434843"/>
                </a:lnTo>
                <a:lnTo>
                  <a:pt x="343362" y="413978"/>
                </a:lnTo>
                <a:lnTo>
                  <a:pt x="375951" y="386343"/>
                </a:lnTo>
                <a:lnTo>
                  <a:pt x="402837" y="352849"/>
                </a:lnTo>
                <a:lnTo>
                  <a:pt x="423136" y="314407"/>
                </a:lnTo>
                <a:lnTo>
                  <a:pt x="435963" y="271925"/>
                </a:lnTo>
                <a:lnTo>
                  <a:pt x="440436" y="226314"/>
                </a:lnTo>
                <a:lnTo>
                  <a:pt x="44043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09365" y="5272278"/>
            <a:ext cx="440690" cy="452755"/>
          </a:xfrm>
          <a:custGeom>
            <a:avLst/>
            <a:gdLst/>
            <a:ahLst/>
            <a:cxnLst/>
            <a:rect l="l" t="t" r="r" b="b"/>
            <a:pathLst>
              <a:path w="440689" h="452754">
                <a:moveTo>
                  <a:pt x="0" y="226314"/>
                </a:moveTo>
                <a:lnTo>
                  <a:pt x="4472" y="180710"/>
                </a:lnTo>
                <a:lnTo>
                  <a:pt x="17299" y="138231"/>
                </a:lnTo>
                <a:lnTo>
                  <a:pt x="37598" y="99789"/>
                </a:lnTo>
                <a:lnTo>
                  <a:pt x="64484" y="66294"/>
                </a:lnTo>
                <a:lnTo>
                  <a:pt x="97073" y="38656"/>
                </a:lnTo>
                <a:lnTo>
                  <a:pt x="134481" y="17787"/>
                </a:lnTo>
                <a:lnTo>
                  <a:pt x="175824" y="4598"/>
                </a:lnTo>
                <a:lnTo>
                  <a:pt x="220218" y="0"/>
                </a:lnTo>
                <a:lnTo>
                  <a:pt x="275272" y="0"/>
                </a:lnTo>
                <a:lnTo>
                  <a:pt x="330326" y="0"/>
                </a:lnTo>
                <a:lnTo>
                  <a:pt x="385381" y="0"/>
                </a:lnTo>
                <a:lnTo>
                  <a:pt x="440436" y="0"/>
                </a:lnTo>
                <a:lnTo>
                  <a:pt x="440436" y="56578"/>
                </a:lnTo>
                <a:lnTo>
                  <a:pt x="440436" y="113157"/>
                </a:lnTo>
                <a:lnTo>
                  <a:pt x="440436" y="169735"/>
                </a:lnTo>
                <a:lnTo>
                  <a:pt x="440436" y="226314"/>
                </a:lnTo>
                <a:lnTo>
                  <a:pt x="435963" y="271925"/>
                </a:lnTo>
                <a:lnTo>
                  <a:pt x="423136" y="314407"/>
                </a:lnTo>
                <a:lnTo>
                  <a:pt x="402837" y="352849"/>
                </a:lnTo>
                <a:lnTo>
                  <a:pt x="375951" y="386343"/>
                </a:lnTo>
                <a:lnTo>
                  <a:pt x="343362" y="413978"/>
                </a:lnTo>
                <a:lnTo>
                  <a:pt x="305954" y="434843"/>
                </a:lnTo>
                <a:lnTo>
                  <a:pt x="264611" y="448030"/>
                </a:lnTo>
                <a:lnTo>
                  <a:pt x="220218" y="452628"/>
                </a:lnTo>
                <a:lnTo>
                  <a:pt x="175824" y="448030"/>
                </a:lnTo>
                <a:lnTo>
                  <a:pt x="134481" y="434843"/>
                </a:lnTo>
                <a:lnTo>
                  <a:pt x="97073" y="413978"/>
                </a:lnTo>
                <a:lnTo>
                  <a:pt x="64484" y="386343"/>
                </a:lnTo>
                <a:lnTo>
                  <a:pt x="37598" y="352849"/>
                </a:lnTo>
                <a:lnTo>
                  <a:pt x="17299" y="314407"/>
                </a:lnTo>
                <a:lnTo>
                  <a:pt x="4472" y="271925"/>
                </a:lnTo>
                <a:lnTo>
                  <a:pt x="0" y="226314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40429" y="5348351"/>
            <a:ext cx="17843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pic>
        <p:nvPicPr>
          <p:cNvPr id="28" name="Content Placeholder 4" descr="Inner-UPM-Template_Option-1A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132078" y="771694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88474" y="253603"/>
            <a:ext cx="625138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400" b="1" dirty="0">
                <a:solidFill>
                  <a:srgbClr val="C00000"/>
                </a:solidFill>
                <a:cs typeface="Arial" pitchFamily="34" charset="0"/>
              </a:rPr>
              <a:t>TANGGUNGJAWAB JURUAUDIT DALAMAN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64023" y="3909059"/>
            <a:ext cx="1906524" cy="789432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41819" y="2784348"/>
            <a:ext cx="644651" cy="789431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17080" y="2784348"/>
            <a:ext cx="1807464" cy="789431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7155" y="5754623"/>
            <a:ext cx="1528571" cy="789432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53639" y="4768596"/>
            <a:ext cx="2231136" cy="789431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5347" y="5279135"/>
            <a:ext cx="1325879" cy="78943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83360" y="2882900"/>
            <a:ext cx="7615555" cy="342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87745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Personaliti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3909060">
              <a:lnSpc>
                <a:spcPct val="100000"/>
              </a:lnSpc>
              <a:spcBef>
                <a:spcPts val="2280"/>
              </a:spcBef>
            </a:pPr>
            <a:r>
              <a:rPr sz="2800" spc="-25" dirty="0">
                <a:latin typeface="Calibri"/>
                <a:cs typeface="Calibri"/>
              </a:rPr>
              <a:t>Kelayakan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1598295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Pengalaman</a:t>
            </a:r>
            <a:endParaRPr sz="2800" dirty="0">
              <a:latin typeface="Calibri"/>
              <a:cs typeface="Calibri"/>
            </a:endParaRPr>
          </a:p>
          <a:p>
            <a:pPr marR="628650" algn="r">
              <a:lnSpc>
                <a:spcPct val="100000"/>
              </a:lnSpc>
              <a:spcBef>
                <a:spcPts val="655"/>
              </a:spcBef>
            </a:pPr>
            <a:r>
              <a:rPr sz="2800" spc="-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800" spc="-10" dirty="0">
                <a:latin typeface="Calibri"/>
                <a:cs typeface="Calibri"/>
              </a:rPr>
              <a:t>Latihan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74291" y="1673351"/>
            <a:ext cx="1964436" cy="789432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466" rIns="0" bIns="0" rtlCol="0">
            <a:spAutoFit/>
          </a:bodyPr>
          <a:lstStyle/>
          <a:p>
            <a:pPr marL="1472565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Komitmen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" y="1485900"/>
            <a:ext cx="1530096" cy="1147572"/>
          </a:xfrm>
          <a:prstGeom prst="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872" y="4593335"/>
            <a:ext cx="1278636" cy="1278636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60035" y="2634995"/>
            <a:ext cx="1813560" cy="1152143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52131" y="1053083"/>
            <a:ext cx="1335024" cy="1696212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69635" y="4974335"/>
            <a:ext cx="1682495" cy="1277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55748" y="3470147"/>
            <a:ext cx="1828800" cy="1485900"/>
          </a:xfrm>
          <a:prstGeom prst="rect">
            <a:avLst/>
          </a:prstGeom>
          <a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pic>
        <p:nvPicPr>
          <p:cNvPr id="30" name="Content Placeholder 4" descr="Inner-UPM-Template_Option-1A.jp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317235" y="843249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31440" y="274729"/>
            <a:ext cx="657212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400" b="1" dirty="0">
                <a:solidFill>
                  <a:srgbClr val="C00000"/>
                </a:solidFill>
                <a:cs typeface="Arial" pitchFamily="34" charset="0"/>
              </a:rPr>
              <a:t>KELAYAKAN MENJADI JURUAUDIT DALAMAN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599" y="1244067"/>
            <a:ext cx="777692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165">
              <a:lnSpc>
                <a:spcPct val="100000"/>
              </a:lnSpc>
            </a:pPr>
            <a:r>
              <a:rPr sz="4000" b="1" spc="-5" dirty="0">
                <a:latin typeface="Calibri"/>
                <a:cs typeface="Calibri"/>
              </a:rPr>
              <a:t>Audit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6018" y="1981200"/>
            <a:ext cx="5461635" cy="329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15" dirty="0">
                <a:latin typeface="Calibri"/>
                <a:cs typeface="Calibri"/>
              </a:rPr>
              <a:t>proses yang sistematik,  berkecuali </a:t>
            </a:r>
            <a:r>
              <a:rPr sz="3600" dirty="0">
                <a:latin typeface="Calibri"/>
                <a:cs typeface="Calibri"/>
              </a:rPr>
              <a:t>&amp; </a:t>
            </a:r>
            <a:r>
              <a:rPr sz="3600" spc="-15" dirty="0">
                <a:latin typeface="Calibri"/>
                <a:cs typeface="Calibri"/>
              </a:rPr>
              <a:t>didokumenkan  </a:t>
            </a:r>
            <a:r>
              <a:rPr sz="3600" spc="-10" dirty="0">
                <a:latin typeface="Calibri"/>
                <a:cs typeface="Calibri"/>
              </a:rPr>
              <a:t>untuk mendapatkan </a:t>
            </a:r>
            <a:r>
              <a:rPr sz="3600" spc="-5" dirty="0">
                <a:latin typeface="Calibri"/>
                <a:cs typeface="Calibri"/>
              </a:rPr>
              <a:t>bukti  </a:t>
            </a:r>
            <a:r>
              <a:rPr sz="3600" dirty="0">
                <a:latin typeface="Calibri"/>
                <a:cs typeface="Calibri"/>
              </a:rPr>
              <a:t>audit &amp; </a:t>
            </a:r>
            <a:r>
              <a:rPr sz="3600" spc="-15" dirty="0">
                <a:latin typeface="Calibri"/>
                <a:cs typeface="Calibri"/>
              </a:rPr>
              <a:t>menilaikannya</a:t>
            </a:r>
            <a:r>
              <a:rPr sz="3600" spc="-14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secara  </a:t>
            </a:r>
            <a:r>
              <a:rPr sz="3600" spc="-5" dirty="0">
                <a:latin typeface="Calibri"/>
                <a:cs typeface="Calibri"/>
              </a:rPr>
              <a:t>objektif </a:t>
            </a:r>
            <a:r>
              <a:rPr sz="3600" dirty="0">
                <a:latin typeface="Calibri"/>
                <a:cs typeface="Calibri"/>
              </a:rPr>
              <a:t>dalam </a:t>
            </a:r>
            <a:r>
              <a:rPr sz="3600" spc="-10" dirty="0">
                <a:latin typeface="Calibri"/>
                <a:cs typeface="Calibri"/>
              </a:rPr>
              <a:t>menentukan  kriteria </a:t>
            </a:r>
            <a:r>
              <a:rPr sz="3600" dirty="0">
                <a:latin typeface="Calibri"/>
                <a:cs typeface="Calibri"/>
              </a:rPr>
              <a:t>audit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dipenuhi.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43471" y="2709672"/>
            <a:ext cx="1972055" cy="230886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pic>
        <p:nvPicPr>
          <p:cNvPr id="33" name="Content Placeholder 4" descr="Inner-UPM-Template_Option-1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381000" y="919981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96600" y="248672"/>
            <a:ext cx="6858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TAKRIFAN BERKAITAN AUDIT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5400" y="1249744"/>
            <a:ext cx="7533640" cy="688265"/>
          </a:xfrm>
          <a:prstGeom prst="rect">
            <a:avLst/>
          </a:prstGeom>
        </p:spPr>
        <p:txBody>
          <a:bodyPr vert="horz" wrap="square" lIns="0" tIns="7200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10" dirty="0" err="1">
                <a:latin typeface="Calibri"/>
                <a:cs typeface="Calibri"/>
              </a:rPr>
              <a:t>Bukti</a:t>
            </a:r>
            <a:r>
              <a:rPr sz="4000" b="1" spc="-10" dirty="0">
                <a:latin typeface="Calibri"/>
                <a:cs typeface="Calibri"/>
              </a:rPr>
              <a:t> </a:t>
            </a:r>
            <a:r>
              <a:rPr lang="en-US" sz="4000" b="1" spc="-75" dirty="0">
                <a:latin typeface="Calibri"/>
                <a:cs typeface="Calibri"/>
              </a:rPr>
              <a:t>y</a:t>
            </a:r>
            <a:r>
              <a:rPr sz="4000" b="1" spc="-75" dirty="0">
                <a:latin typeface="Calibri"/>
                <a:cs typeface="Calibri"/>
              </a:rPr>
              <a:t>ang</a:t>
            </a:r>
            <a:r>
              <a:rPr sz="4000" b="1" spc="-1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Objektif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5440" y="2154301"/>
            <a:ext cx="5336540" cy="2195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35" dirty="0">
                <a:latin typeface="Calibri"/>
                <a:cs typeface="Calibri"/>
              </a:rPr>
              <a:t>Rekod, kenyataan, </a:t>
            </a:r>
            <a:r>
              <a:rPr sz="3600" spc="-30" dirty="0">
                <a:latin typeface="Calibri"/>
                <a:cs typeface="Calibri"/>
              </a:rPr>
              <a:t>fakta </a:t>
            </a:r>
            <a:r>
              <a:rPr sz="3600" spc="-25" dirty="0">
                <a:latin typeface="Calibri"/>
                <a:cs typeface="Calibri"/>
              </a:rPr>
              <a:t>atau  </a:t>
            </a:r>
            <a:r>
              <a:rPr sz="3600" dirty="0">
                <a:latin typeface="Calibri"/>
                <a:cs typeface="Calibri"/>
              </a:rPr>
              <a:t>lain-lain </a:t>
            </a:r>
            <a:r>
              <a:rPr sz="3600" spc="-5" dirty="0">
                <a:latin typeface="Calibri"/>
                <a:cs typeface="Calibri"/>
              </a:rPr>
              <a:t>maklumat </a:t>
            </a:r>
            <a:r>
              <a:rPr sz="3600" spc="-15" dirty="0">
                <a:latin typeface="Calibri"/>
                <a:cs typeface="Calibri"/>
              </a:rPr>
              <a:t>yang  berkenaan dengan </a:t>
            </a:r>
            <a:r>
              <a:rPr sz="3600" spc="-10" dirty="0">
                <a:latin typeface="Calibri"/>
                <a:cs typeface="Calibri"/>
              </a:rPr>
              <a:t>kriteria  </a:t>
            </a:r>
            <a:r>
              <a:rPr sz="3600" dirty="0">
                <a:latin typeface="Calibri"/>
                <a:cs typeface="Calibri"/>
              </a:rPr>
              <a:t>audit &amp; </a:t>
            </a:r>
            <a:r>
              <a:rPr sz="3600" spc="-5" dirty="0">
                <a:latin typeface="Calibri"/>
                <a:cs typeface="Calibri"/>
              </a:rPr>
              <a:t>boleh</a:t>
            </a:r>
            <a:r>
              <a:rPr sz="3600" spc="-11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disahkan.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940552" y="3140964"/>
            <a:ext cx="2366772" cy="236829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pic>
        <p:nvPicPr>
          <p:cNvPr id="37" name="Content Placeholder 4" descr="Inner-UPM-Template_Option-1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318123" y="1066800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6600" y="248672"/>
            <a:ext cx="6858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TAKRIFAN BERKAITAN AUDIT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5400" y="1320967"/>
            <a:ext cx="299821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>
              <a:lnSpc>
                <a:spcPct val="100000"/>
              </a:lnSpc>
            </a:pPr>
            <a:r>
              <a:rPr sz="4000" b="1" spc="-20" dirty="0">
                <a:latin typeface="Calibri"/>
                <a:cs typeface="Calibri"/>
              </a:rPr>
              <a:t>Kriteria</a:t>
            </a:r>
            <a:r>
              <a:rPr sz="4000" b="1" spc="-4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Audit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56328" y="1936520"/>
            <a:ext cx="8002270" cy="414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Set </a:t>
            </a:r>
            <a:r>
              <a:rPr sz="3200" spc="-10" dirty="0">
                <a:latin typeface="Calibri"/>
                <a:cs typeface="Calibri"/>
              </a:rPr>
              <a:t>sesuatu </a:t>
            </a:r>
            <a:r>
              <a:rPr sz="3200" spc="-50" dirty="0">
                <a:latin typeface="Calibri"/>
                <a:cs typeface="Calibri"/>
              </a:rPr>
              <a:t>dasar, </a:t>
            </a:r>
            <a:r>
              <a:rPr sz="3200" spc="-10" dirty="0">
                <a:latin typeface="Calibri"/>
                <a:cs typeface="Calibri"/>
              </a:rPr>
              <a:t>prosedur </a:t>
            </a:r>
            <a:r>
              <a:rPr sz="3200" spc="-20" dirty="0">
                <a:latin typeface="Calibri"/>
                <a:cs typeface="Calibri"/>
              </a:rPr>
              <a:t>atau </a:t>
            </a:r>
            <a:r>
              <a:rPr sz="3200" spc="-15" dirty="0">
                <a:latin typeface="Calibri"/>
                <a:cs typeface="Calibri"/>
              </a:rPr>
              <a:t>keperluan yang  </a:t>
            </a:r>
            <a:r>
              <a:rPr sz="3200" spc="-10" dirty="0">
                <a:latin typeface="Calibri"/>
                <a:cs typeface="Calibri"/>
              </a:rPr>
              <a:t>digunakan sebagai rujukan terhadap </a:t>
            </a:r>
            <a:r>
              <a:rPr sz="3200" spc="-5" dirty="0">
                <a:latin typeface="Calibri"/>
                <a:cs typeface="Calibri"/>
              </a:rPr>
              <a:t>bukti </a:t>
            </a:r>
            <a:r>
              <a:rPr sz="3200" spc="-10" dirty="0">
                <a:latin typeface="Calibri"/>
                <a:cs typeface="Calibri"/>
              </a:rPr>
              <a:t>yang  </a:t>
            </a:r>
            <a:r>
              <a:rPr sz="3200" spc="-25" dirty="0">
                <a:latin typeface="Calibri"/>
                <a:cs typeface="Calibri"/>
              </a:rPr>
              <a:t>objektif,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contohnya:</a:t>
            </a:r>
            <a:endParaRPr sz="3200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sz="3200" spc="-15" dirty="0">
                <a:latin typeface="Calibri"/>
                <a:cs typeface="Calibri"/>
              </a:rPr>
              <a:t>Standard </a:t>
            </a:r>
            <a:r>
              <a:rPr sz="3200" dirty="0">
                <a:latin typeface="Calibri"/>
                <a:cs typeface="Calibri"/>
              </a:rPr>
              <a:t>ISO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9001:2015</a:t>
            </a:r>
            <a:endParaRPr sz="3200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sz="3200" spc="-10" dirty="0">
                <a:latin typeface="Calibri"/>
                <a:cs typeface="Calibri"/>
              </a:rPr>
              <a:t>Dokumen </a:t>
            </a:r>
            <a:r>
              <a:rPr sz="3200" spc="-5" dirty="0">
                <a:latin typeface="Calibri"/>
                <a:cs typeface="Calibri"/>
              </a:rPr>
              <a:t>SPK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organisasi</a:t>
            </a:r>
            <a:endParaRPr sz="3200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sz="3200" spc="-15" dirty="0">
                <a:latin typeface="Calibri"/>
                <a:cs typeface="Calibri"/>
              </a:rPr>
              <a:t>Akta, </a:t>
            </a:r>
            <a:r>
              <a:rPr sz="3200" spc="-10" dirty="0">
                <a:latin typeface="Calibri"/>
                <a:cs typeface="Calibri"/>
              </a:rPr>
              <a:t>pekeliling, </a:t>
            </a:r>
            <a:r>
              <a:rPr sz="3200" spc="-15" dirty="0">
                <a:latin typeface="Calibri"/>
                <a:cs typeface="Calibri"/>
              </a:rPr>
              <a:t>garis </a:t>
            </a:r>
            <a:r>
              <a:rPr sz="3200" spc="-5" dirty="0">
                <a:latin typeface="Calibri"/>
                <a:cs typeface="Calibri"/>
              </a:rPr>
              <a:t>panduan</a:t>
            </a:r>
            <a:r>
              <a:rPr sz="3200" spc="12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kementerian</a:t>
            </a:r>
            <a:endParaRPr sz="3200" dirty="0">
              <a:latin typeface="Calibri"/>
              <a:cs typeface="Calibri"/>
            </a:endParaRPr>
          </a:p>
          <a:p>
            <a:pPr marL="5842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dsb.</a:t>
            </a:r>
            <a:endParaRPr sz="3200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sz="3200" spc="-10" dirty="0">
                <a:latin typeface="Calibri"/>
                <a:cs typeface="Calibri"/>
              </a:rPr>
              <a:t>Keperluan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pelanggan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pic>
        <p:nvPicPr>
          <p:cNvPr id="52" name="Content Placeholder 4" descr="Inner-UPM-Template_Option-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272533" y="892211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6600" y="248672"/>
            <a:ext cx="6858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TAKRIFAN BERKAITAN AUDIT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01243" y="238403"/>
            <a:ext cx="681133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ms-MY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PENGEKALAN PENSIJILAN ISO 9001</a:t>
            </a:r>
          </a:p>
        </p:txBody>
      </p:sp>
      <p:sp>
        <p:nvSpPr>
          <p:cNvPr id="3" name="Rectangle 2"/>
          <p:cNvSpPr/>
          <p:nvPr/>
        </p:nvSpPr>
        <p:spPr>
          <a:xfrm>
            <a:off x="2027947" y="2514600"/>
            <a:ext cx="5757923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50" b="1" dirty="0"/>
              <a:t>PENGENALAN </a:t>
            </a:r>
          </a:p>
          <a:p>
            <a:pPr algn="ctr"/>
            <a:r>
              <a:rPr lang="en-US" sz="4050" b="1" dirty="0"/>
              <a:t>STANDARD ISO 9001:2015</a:t>
            </a:r>
            <a:endParaRPr lang="en-MY" sz="405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563" y="1867154"/>
            <a:ext cx="1079529" cy="111372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286000" y="2281227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3919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447800" y="1226837"/>
            <a:ext cx="7611744" cy="164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10" dirty="0">
                <a:latin typeface="Calibri"/>
                <a:cs typeface="Calibri"/>
              </a:rPr>
              <a:t>Penemuan</a:t>
            </a:r>
            <a:r>
              <a:rPr sz="3600" b="1" spc="-9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Audit</a:t>
            </a:r>
            <a:endParaRPr sz="36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800"/>
              </a:spcBef>
            </a:pPr>
            <a:r>
              <a:rPr sz="3200" spc="-10" dirty="0">
                <a:latin typeface="Calibri"/>
                <a:cs typeface="Calibri"/>
              </a:rPr>
              <a:t>Keputusan </a:t>
            </a:r>
            <a:r>
              <a:rPr sz="3200" dirty="0">
                <a:latin typeface="Calibri"/>
                <a:cs typeface="Calibri"/>
              </a:rPr>
              <a:t>dari </a:t>
            </a:r>
            <a:r>
              <a:rPr sz="3200" spc="-5" dirty="0">
                <a:latin typeface="Calibri"/>
                <a:cs typeface="Calibri"/>
              </a:rPr>
              <a:t>penilaian </a:t>
            </a:r>
            <a:r>
              <a:rPr sz="3200" spc="-65" dirty="0">
                <a:latin typeface="Calibri"/>
                <a:cs typeface="Calibri"/>
              </a:rPr>
              <a:t>ke </a:t>
            </a:r>
            <a:r>
              <a:rPr sz="3200" spc="-25" dirty="0">
                <a:latin typeface="Calibri"/>
                <a:cs typeface="Calibri"/>
              </a:rPr>
              <a:t>atas </a:t>
            </a:r>
            <a:r>
              <a:rPr sz="3200" spc="-5" dirty="0">
                <a:latin typeface="Calibri"/>
                <a:cs typeface="Calibri"/>
              </a:rPr>
              <a:t>bukti audit  </a:t>
            </a:r>
            <a:r>
              <a:rPr sz="3200" spc="-15" dirty="0">
                <a:latin typeface="Calibri"/>
                <a:cs typeface="Calibri"/>
              </a:rPr>
              <a:t>yang </a:t>
            </a:r>
            <a:r>
              <a:rPr sz="3200" spc="-10" dirty="0">
                <a:latin typeface="Calibri"/>
                <a:cs typeface="Calibri"/>
              </a:rPr>
              <a:t>diperolehi terhadap kriteria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audit.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50443" y="4563544"/>
            <a:ext cx="1237615" cy="143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3200" b="1" spc="-10" dirty="0">
                <a:latin typeface="Calibri"/>
                <a:cs typeface="Calibri"/>
              </a:rPr>
              <a:t>Akur</a:t>
            </a:r>
            <a:endParaRPr sz="32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70"/>
              </a:spcBef>
            </a:pPr>
            <a:r>
              <a:rPr sz="2000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enuhi  </a:t>
            </a:r>
            <a:r>
              <a:rPr sz="2000" spc="-10" dirty="0">
                <a:latin typeface="Calibri"/>
                <a:cs typeface="Calibri"/>
              </a:rPr>
              <a:t>keperluan </a:t>
            </a:r>
            <a:r>
              <a:rPr sz="2000" dirty="0">
                <a:latin typeface="Calibri"/>
                <a:cs typeface="Calibri"/>
              </a:rPr>
              <a:t>/  </a:t>
            </a:r>
            <a:r>
              <a:rPr sz="2000" spc="-5" dirty="0">
                <a:latin typeface="Calibri"/>
                <a:cs typeface="Calibri"/>
              </a:rPr>
              <a:t>kriteria)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96006" y="4563544"/>
            <a:ext cx="2312035" cy="1132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b="1" spc="-80" dirty="0">
                <a:latin typeface="Calibri"/>
                <a:cs typeface="Calibri"/>
              </a:rPr>
              <a:t>Tak </a:t>
            </a:r>
            <a:r>
              <a:rPr sz="3200" b="1" spc="-10" dirty="0">
                <a:latin typeface="Calibri"/>
                <a:cs typeface="Calibri"/>
              </a:rPr>
              <a:t>Akur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(NC)</a:t>
            </a:r>
            <a:endParaRPr sz="3200">
              <a:latin typeface="Calibri"/>
              <a:cs typeface="Calibri"/>
            </a:endParaRPr>
          </a:p>
          <a:p>
            <a:pPr marL="114300" marR="108585" indent="1270" algn="ctr">
              <a:lnSpc>
                <a:spcPct val="100000"/>
              </a:lnSpc>
              <a:spcBef>
                <a:spcPts val="70"/>
              </a:spcBef>
            </a:pPr>
            <a:r>
              <a:rPr sz="2000" spc="-5" dirty="0">
                <a:latin typeface="Calibri"/>
                <a:cs typeface="Calibri"/>
              </a:rPr>
              <a:t>(Tidak memenuhi  Keperluan </a:t>
            </a:r>
            <a:r>
              <a:rPr sz="2000" dirty="0">
                <a:latin typeface="Calibri"/>
                <a:cs typeface="Calibri"/>
              </a:rPr>
              <a:t>/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kriteria)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67528" y="4526968"/>
            <a:ext cx="2953385" cy="1315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3200" b="1" spc="-50" dirty="0">
                <a:latin typeface="Calibri"/>
                <a:cs typeface="Calibri"/>
              </a:rPr>
              <a:t>P</a:t>
            </a:r>
            <a:r>
              <a:rPr sz="3200" b="1" spc="-5" dirty="0">
                <a:latin typeface="Calibri"/>
                <a:cs typeface="Calibri"/>
              </a:rPr>
              <a:t>enam</a:t>
            </a:r>
            <a:r>
              <a:rPr sz="3200" b="1" spc="-10" dirty="0">
                <a:latin typeface="Calibri"/>
                <a:cs typeface="Calibri"/>
              </a:rPr>
              <a:t>b</a:t>
            </a:r>
            <a:r>
              <a:rPr sz="3200" b="1" dirty="0">
                <a:latin typeface="Calibri"/>
                <a:cs typeface="Calibri"/>
              </a:rPr>
              <a:t>ahb</a:t>
            </a:r>
            <a:r>
              <a:rPr sz="3200" b="1" spc="-20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i</a:t>
            </a:r>
            <a:r>
              <a:rPr sz="3200" b="1" spc="-40" dirty="0">
                <a:latin typeface="Calibri"/>
                <a:cs typeface="Calibri"/>
              </a:rPr>
              <a:t>k</a:t>
            </a:r>
            <a:r>
              <a:rPr sz="3200" b="1" spc="-10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n  (OFI)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sz="2000" spc="-5" dirty="0">
                <a:latin typeface="Calibri"/>
                <a:cs typeface="Calibri"/>
              </a:rPr>
              <a:t>(Akur </a:t>
            </a:r>
            <a:r>
              <a:rPr sz="2000" spc="-10" dirty="0">
                <a:latin typeface="Calibri"/>
                <a:cs typeface="Calibri"/>
              </a:rPr>
              <a:t>tetapi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boleh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82284" y="5816551"/>
            <a:ext cx="152209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ditambahbaik)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65251" y="6395772"/>
            <a:ext cx="28448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20</a:t>
            </a:r>
          </a:p>
        </p:txBody>
      </p:sp>
      <p:sp>
        <p:nvSpPr>
          <p:cNvPr id="22" name="object 22"/>
          <p:cNvSpPr/>
          <p:nvPr/>
        </p:nvSpPr>
        <p:spPr>
          <a:xfrm>
            <a:off x="999744" y="3267000"/>
            <a:ext cx="1427988" cy="13716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15868" y="3267000"/>
            <a:ext cx="1427988" cy="13716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29400" y="3267000"/>
            <a:ext cx="1427987" cy="13716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Content Placeholder 4" descr="Inner-UPM-Template_Option-1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268503" y="1262355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6600" y="248672"/>
            <a:ext cx="6858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TAKRIFAN BERKAITAN AUDIT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9160" y="990600"/>
            <a:ext cx="1891283" cy="188976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86099" y="990600"/>
            <a:ext cx="3917315" cy="1506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60" dirty="0">
                <a:latin typeface="Calibri"/>
                <a:cs typeface="Calibri"/>
              </a:rPr>
              <a:t>LATIHAN</a:t>
            </a:r>
            <a:endParaRPr sz="4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800" spc="-10" dirty="0">
                <a:latin typeface="Calibri"/>
                <a:cs typeface="Calibri"/>
              </a:rPr>
              <a:t>BERKUMPULAN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29483" y="4751832"/>
            <a:ext cx="713232" cy="1008888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37096" y="3236785"/>
            <a:ext cx="7063105" cy="2230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marR="5080" indent="-571500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600" spc="-10" dirty="0">
                <a:latin typeface="Calibri"/>
                <a:cs typeface="Calibri"/>
              </a:rPr>
              <a:t>Menentukan </a:t>
            </a:r>
            <a:r>
              <a:rPr sz="3600" spc="-25" dirty="0">
                <a:latin typeface="Calibri"/>
                <a:cs typeface="Calibri"/>
              </a:rPr>
              <a:t>status </a:t>
            </a:r>
            <a:r>
              <a:rPr sz="3600" spc="-35" dirty="0">
                <a:latin typeface="Calibri"/>
                <a:cs typeface="Calibri"/>
              </a:rPr>
              <a:t>keakuran </a:t>
            </a:r>
            <a:r>
              <a:rPr sz="3600" dirty="0">
                <a:latin typeface="Calibri"/>
                <a:cs typeface="Calibri"/>
              </a:rPr>
              <a:t>/  </a:t>
            </a:r>
            <a:r>
              <a:rPr sz="3600" spc="-35" dirty="0">
                <a:latin typeface="Calibri"/>
                <a:cs typeface="Calibri"/>
              </a:rPr>
              <a:t>ketakakuran </a:t>
            </a:r>
            <a:r>
              <a:rPr sz="3600" spc="-5" dirty="0">
                <a:latin typeface="Calibri"/>
                <a:cs typeface="Calibri"/>
              </a:rPr>
              <a:t>(NC) </a:t>
            </a:r>
            <a:r>
              <a:rPr sz="3600" dirty="0">
                <a:latin typeface="Calibri"/>
                <a:cs typeface="Calibri"/>
              </a:rPr>
              <a:t>/peluang  </a:t>
            </a:r>
            <a:r>
              <a:rPr sz="3600" spc="-10" dirty="0">
                <a:latin typeface="Calibri"/>
                <a:cs typeface="Calibri"/>
              </a:rPr>
              <a:t>penambahbaikan </a:t>
            </a:r>
            <a:r>
              <a:rPr sz="3600" spc="-5" dirty="0">
                <a:latin typeface="Calibri"/>
                <a:cs typeface="Calibri"/>
              </a:rPr>
              <a:t>(OFI) </a:t>
            </a:r>
            <a:r>
              <a:rPr sz="3600" spc="-15" dirty="0">
                <a:latin typeface="Calibri"/>
                <a:cs typeface="Calibri"/>
              </a:rPr>
              <a:t>proses </a:t>
            </a:r>
            <a:r>
              <a:rPr sz="3600" spc="-25" dirty="0">
                <a:latin typeface="Calibri"/>
                <a:cs typeface="Calibri"/>
              </a:rPr>
              <a:t>atau  </a:t>
            </a:r>
            <a:r>
              <a:rPr sz="3600" spc="-10" dirty="0">
                <a:latin typeface="Calibri"/>
                <a:cs typeface="Calibri"/>
              </a:rPr>
              <a:t>produk.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pic>
        <p:nvPicPr>
          <p:cNvPr id="26" name="Content Placeholder 4" descr="Inner-UPM-Template_Option-1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448" y="1153667"/>
            <a:ext cx="1650492" cy="205892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3797" rIns="0" bIns="0" rtlCol="0">
            <a:spAutoFit/>
          </a:bodyPr>
          <a:lstStyle/>
          <a:p>
            <a:pPr marL="1957070">
              <a:lnSpc>
                <a:spcPct val="100000"/>
              </a:lnSpc>
            </a:pPr>
            <a:r>
              <a:rPr sz="4400" b="1" dirty="0">
                <a:latin typeface="Calibri"/>
                <a:cs typeface="Calibri"/>
              </a:rPr>
              <a:t>ISO</a:t>
            </a:r>
            <a:r>
              <a:rPr sz="4400" b="1" spc="-70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9001:2015</a:t>
            </a:r>
            <a:endParaRPr sz="4400">
              <a:latin typeface="Calibri"/>
              <a:cs typeface="Calibri"/>
            </a:endParaRPr>
          </a:p>
          <a:p>
            <a:pPr marL="195707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latin typeface="Calibri"/>
                <a:cs typeface="Calibri"/>
              </a:rPr>
              <a:t>Quality </a:t>
            </a:r>
            <a:r>
              <a:rPr sz="2400" spc="-5" dirty="0">
                <a:latin typeface="Calibri"/>
                <a:cs typeface="Calibri"/>
              </a:rPr>
              <a:t>management </a:t>
            </a:r>
            <a:r>
              <a:rPr sz="2400" spc="-20" dirty="0">
                <a:latin typeface="Calibri"/>
                <a:cs typeface="Calibri"/>
              </a:rPr>
              <a:t>systems: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Requirements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3062351"/>
            <a:ext cx="6751320" cy="3213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Calibri"/>
                <a:cs typeface="Calibri"/>
              </a:rPr>
              <a:t>ISO</a:t>
            </a:r>
            <a:r>
              <a:rPr sz="3600" b="1" spc="-10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9000:2015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Quality </a:t>
            </a:r>
            <a:r>
              <a:rPr sz="2000" spc="-5" dirty="0">
                <a:latin typeface="Calibri"/>
                <a:cs typeface="Calibri"/>
              </a:rPr>
              <a:t>management </a:t>
            </a:r>
            <a:r>
              <a:rPr sz="2000" spc="-15" dirty="0">
                <a:latin typeface="Calibri"/>
                <a:cs typeface="Calibri"/>
              </a:rPr>
              <a:t>systems: </a:t>
            </a:r>
            <a:r>
              <a:rPr sz="2000" spc="-5" dirty="0">
                <a:latin typeface="Calibri"/>
                <a:cs typeface="Calibri"/>
              </a:rPr>
              <a:t>Fundamentals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vocabulary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3600" b="1" dirty="0">
                <a:latin typeface="Calibri"/>
                <a:cs typeface="Calibri"/>
              </a:rPr>
              <a:t>ISO</a:t>
            </a:r>
            <a:r>
              <a:rPr sz="3600" b="1" spc="-65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9004:2009</a:t>
            </a:r>
            <a:endParaRPr sz="36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Managing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sustained </a:t>
            </a:r>
            <a:r>
              <a:rPr sz="2000" dirty="0">
                <a:latin typeface="Calibri"/>
                <a:cs typeface="Calibri"/>
              </a:rPr>
              <a:t>success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10" dirty="0">
                <a:latin typeface="Calibri"/>
                <a:cs typeface="Calibri"/>
              </a:rPr>
              <a:t>organization </a:t>
            </a:r>
            <a:r>
              <a:rPr sz="2000" dirty="0">
                <a:latin typeface="Calibri"/>
                <a:cs typeface="Calibri"/>
              </a:rPr>
              <a:t>– A quality  </a:t>
            </a:r>
            <a:r>
              <a:rPr sz="2000" spc="-5" dirty="0">
                <a:latin typeface="Calibri"/>
                <a:cs typeface="Calibri"/>
              </a:rPr>
              <a:t>management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approach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3600" b="1" dirty="0">
                <a:latin typeface="Calibri"/>
                <a:cs typeface="Calibri"/>
              </a:rPr>
              <a:t>ISO</a:t>
            </a:r>
            <a:r>
              <a:rPr sz="3600" b="1" spc="-55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19011:2011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Guidelines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auditing management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systems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36394" y="1204530"/>
            <a:ext cx="6985000" cy="1538669"/>
          </a:xfrm>
          <a:custGeom>
            <a:avLst/>
            <a:gdLst/>
            <a:ahLst/>
            <a:cxnLst/>
            <a:rect l="l" t="t" r="r" b="b"/>
            <a:pathLst>
              <a:path w="6985000" h="1224280">
                <a:moveTo>
                  <a:pt x="0" y="611885"/>
                </a:moveTo>
                <a:lnTo>
                  <a:pt x="7234" y="572178"/>
                </a:lnTo>
                <a:lnTo>
                  <a:pt x="28644" y="533146"/>
                </a:lnTo>
                <a:lnTo>
                  <a:pt x="63787" y="494867"/>
                </a:lnTo>
                <a:lnTo>
                  <a:pt x="94626" y="469805"/>
                </a:lnTo>
                <a:lnTo>
                  <a:pt x="131242" y="445134"/>
                </a:lnTo>
                <a:lnTo>
                  <a:pt x="173502" y="420879"/>
                </a:lnTo>
                <a:lnTo>
                  <a:pt x="221276" y="397063"/>
                </a:lnTo>
                <a:lnTo>
                  <a:pt x="274433" y="373707"/>
                </a:lnTo>
                <a:lnTo>
                  <a:pt x="332841" y="350835"/>
                </a:lnTo>
                <a:lnTo>
                  <a:pt x="396371" y="328470"/>
                </a:lnTo>
                <a:lnTo>
                  <a:pt x="464890" y="306636"/>
                </a:lnTo>
                <a:lnTo>
                  <a:pt x="538268" y="285354"/>
                </a:lnTo>
                <a:lnTo>
                  <a:pt x="576738" y="274927"/>
                </a:lnTo>
                <a:lnTo>
                  <a:pt x="616374" y="264648"/>
                </a:lnTo>
                <a:lnTo>
                  <a:pt x="657158" y="254518"/>
                </a:lnTo>
                <a:lnTo>
                  <a:pt x="699076" y="244541"/>
                </a:lnTo>
                <a:lnTo>
                  <a:pt x="742110" y="234719"/>
                </a:lnTo>
                <a:lnTo>
                  <a:pt x="786244" y="225055"/>
                </a:lnTo>
                <a:lnTo>
                  <a:pt x="831462" y="215553"/>
                </a:lnTo>
                <a:lnTo>
                  <a:pt x="877747" y="206214"/>
                </a:lnTo>
                <a:lnTo>
                  <a:pt x="925083" y="197043"/>
                </a:lnTo>
                <a:lnTo>
                  <a:pt x="973453" y="188041"/>
                </a:lnTo>
                <a:lnTo>
                  <a:pt x="1022842" y="179212"/>
                </a:lnTo>
                <a:lnTo>
                  <a:pt x="1073232" y="170559"/>
                </a:lnTo>
                <a:lnTo>
                  <a:pt x="1124608" y="162084"/>
                </a:lnTo>
                <a:lnTo>
                  <a:pt x="1176953" y="153790"/>
                </a:lnTo>
                <a:lnTo>
                  <a:pt x="1230250" y="145680"/>
                </a:lnTo>
                <a:lnTo>
                  <a:pt x="1284484" y="137758"/>
                </a:lnTo>
                <a:lnTo>
                  <a:pt x="1339637" y="130025"/>
                </a:lnTo>
                <a:lnTo>
                  <a:pt x="1395694" y="122485"/>
                </a:lnTo>
                <a:lnTo>
                  <a:pt x="1452638" y="115141"/>
                </a:lnTo>
                <a:lnTo>
                  <a:pt x="1510453" y="107995"/>
                </a:lnTo>
                <a:lnTo>
                  <a:pt x="1569123" y="101050"/>
                </a:lnTo>
                <a:lnTo>
                  <a:pt x="1628630" y="94310"/>
                </a:lnTo>
                <a:lnTo>
                  <a:pt x="1688959" y="87776"/>
                </a:lnTo>
                <a:lnTo>
                  <a:pt x="1750093" y="81453"/>
                </a:lnTo>
                <a:lnTo>
                  <a:pt x="1812016" y="75343"/>
                </a:lnTo>
                <a:lnTo>
                  <a:pt x="1874712" y="69448"/>
                </a:lnTo>
                <a:lnTo>
                  <a:pt x="1938163" y="63771"/>
                </a:lnTo>
                <a:lnTo>
                  <a:pt x="2002355" y="58317"/>
                </a:lnTo>
                <a:lnTo>
                  <a:pt x="2067269" y="53086"/>
                </a:lnTo>
                <a:lnTo>
                  <a:pt x="2132891" y="48083"/>
                </a:lnTo>
                <a:lnTo>
                  <a:pt x="2199203" y="43310"/>
                </a:lnTo>
                <a:lnTo>
                  <a:pt x="2266190" y="38769"/>
                </a:lnTo>
                <a:lnTo>
                  <a:pt x="2333834" y="34465"/>
                </a:lnTo>
                <a:lnTo>
                  <a:pt x="2402120" y="30399"/>
                </a:lnTo>
                <a:lnTo>
                  <a:pt x="2471031" y="26574"/>
                </a:lnTo>
                <a:lnTo>
                  <a:pt x="2540550" y="22994"/>
                </a:lnTo>
                <a:lnTo>
                  <a:pt x="2610662" y="19662"/>
                </a:lnTo>
                <a:lnTo>
                  <a:pt x="2681350" y="16579"/>
                </a:lnTo>
                <a:lnTo>
                  <a:pt x="2752598" y="13749"/>
                </a:lnTo>
                <a:lnTo>
                  <a:pt x="2824388" y="11176"/>
                </a:lnTo>
                <a:lnTo>
                  <a:pt x="2896706" y="8861"/>
                </a:lnTo>
                <a:lnTo>
                  <a:pt x="2969534" y="6807"/>
                </a:lnTo>
                <a:lnTo>
                  <a:pt x="3042856" y="5018"/>
                </a:lnTo>
                <a:lnTo>
                  <a:pt x="3116655" y="3497"/>
                </a:lnTo>
                <a:lnTo>
                  <a:pt x="3190916" y="2245"/>
                </a:lnTo>
                <a:lnTo>
                  <a:pt x="3265622" y="1267"/>
                </a:lnTo>
                <a:lnTo>
                  <a:pt x="3340757" y="565"/>
                </a:lnTo>
                <a:lnTo>
                  <a:pt x="3416303" y="141"/>
                </a:lnTo>
                <a:lnTo>
                  <a:pt x="3492246" y="0"/>
                </a:lnTo>
                <a:lnTo>
                  <a:pt x="3568188" y="141"/>
                </a:lnTo>
                <a:lnTo>
                  <a:pt x="3643734" y="565"/>
                </a:lnTo>
                <a:lnTo>
                  <a:pt x="3718869" y="1267"/>
                </a:lnTo>
                <a:lnTo>
                  <a:pt x="3793575" y="2245"/>
                </a:lnTo>
                <a:lnTo>
                  <a:pt x="3867836" y="3497"/>
                </a:lnTo>
                <a:lnTo>
                  <a:pt x="3941635" y="5018"/>
                </a:lnTo>
                <a:lnTo>
                  <a:pt x="4014957" y="6807"/>
                </a:lnTo>
                <a:lnTo>
                  <a:pt x="4087785" y="8861"/>
                </a:lnTo>
                <a:lnTo>
                  <a:pt x="4160103" y="11176"/>
                </a:lnTo>
                <a:lnTo>
                  <a:pt x="4231893" y="13749"/>
                </a:lnTo>
                <a:lnTo>
                  <a:pt x="4303141" y="16579"/>
                </a:lnTo>
                <a:lnTo>
                  <a:pt x="4373829" y="19662"/>
                </a:lnTo>
                <a:lnTo>
                  <a:pt x="4443941" y="22994"/>
                </a:lnTo>
                <a:lnTo>
                  <a:pt x="4513460" y="26574"/>
                </a:lnTo>
                <a:lnTo>
                  <a:pt x="4582371" y="30399"/>
                </a:lnTo>
                <a:lnTo>
                  <a:pt x="4650657" y="34465"/>
                </a:lnTo>
                <a:lnTo>
                  <a:pt x="4718301" y="38769"/>
                </a:lnTo>
                <a:lnTo>
                  <a:pt x="4785288" y="43310"/>
                </a:lnTo>
                <a:lnTo>
                  <a:pt x="4851600" y="48083"/>
                </a:lnTo>
                <a:lnTo>
                  <a:pt x="4917222" y="53086"/>
                </a:lnTo>
                <a:lnTo>
                  <a:pt x="4982136" y="58317"/>
                </a:lnTo>
                <a:lnTo>
                  <a:pt x="5046328" y="63771"/>
                </a:lnTo>
                <a:lnTo>
                  <a:pt x="5109779" y="69448"/>
                </a:lnTo>
                <a:lnTo>
                  <a:pt x="5172475" y="75343"/>
                </a:lnTo>
                <a:lnTo>
                  <a:pt x="5234398" y="81453"/>
                </a:lnTo>
                <a:lnTo>
                  <a:pt x="5295532" y="87776"/>
                </a:lnTo>
                <a:lnTo>
                  <a:pt x="5355861" y="94310"/>
                </a:lnTo>
                <a:lnTo>
                  <a:pt x="5415368" y="101050"/>
                </a:lnTo>
                <a:lnTo>
                  <a:pt x="5474038" y="107995"/>
                </a:lnTo>
                <a:lnTo>
                  <a:pt x="5531853" y="115141"/>
                </a:lnTo>
                <a:lnTo>
                  <a:pt x="5588797" y="122485"/>
                </a:lnTo>
                <a:lnTo>
                  <a:pt x="5644854" y="130025"/>
                </a:lnTo>
                <a:lnTo>
                  <a:pt x="5700007" y="137758"/>
                </a:lnTo>
                <a:lnTo>
                  <a:pt x="5754241" y="145680"/>
                </a:lnTo>
                <a:lnTo>
                  <a:pt x="5807538" y="153790"/>
                </a:lnTo>
                <a:lnTo>
                  <a:pt x="5859883" y="162084"/>
                </a:lnTo>
                <a:lnTo>
                  <a:pt x="5911259" y="170559"/>
                </a:lnTo>
                <a:lnTo>
                  <a:pt x="5961649" y="179212"/>
                </a:lnTo>
                <a:lnTo>
                  <a:pt x="6011038" y="188041"/>
                </a:lnTo>
                <a:lnTo>
                  <a:pt x="6059408" y="197043"/>
                </a:lnTo>
                <a:lnTo>
                  <a:pt x="6106744" y="206214"/>
                </a:lnTo>
                <a:lnTo>
                  <a:pt x="6153029" y="215553"/>
                </a:lnTo>
                <a:lnTo>
                  <a:pt x="6198247" y="225055"/>
                </a:lnTo>
                <a:lnTo>
                  <a:pt x="6242381" y="234719"/>
                </a:lnTo>
                <a:lnTo>
                  <a:pt x="6285415" y="244541"/>
                </a:lnTo>
                <a:lnTo>
                  <a:pt x="6327333" y="254518"/>
                </a:lnTo>
                <a:lnTo>
                  <a:pt x="6368117" y="264648"/>
                </a:lnTo>
                <a:lnTo>
                  <a:pt x="6407753" y="274927"/>
                </a:lnTo>
                <a:lnTo>
                  <a:pt x="6446223" y="285354"/>
                </a:lnTo>
                <a:lnTo>
                  <a:pt x="6483511" y="295924"/>
                </a:lnTo>
                <a:lnTo>
                  <a:pt x="6554476" y="317485"/>
                </a:lnTo>
                <a:lnTo>
                  <a:pt x="6620517" y="339588"/>
                </a:lnTo>
                <a:lnTo>
                  <a:pt x="6681502" y="362209"/>
                </a:lnTo>
                <a:lnTo>
                  <a:pt x="6737301" y="385326"/>
                </a:lnTo>
                <a:lnTo>
                  <a:pt x="6787783" y="408915"/>
                </a:lnTo>
                <a:lnTo>
                  <a:pt x="6832817" y="432954"/>
                </a:lnTo>
                <a:lnTo>
                  <a:pt x="6872271" y="457419"/>
                </a:lnTo>
                <a:lnTo>
                  <a:pt x="6906015" y="482288"/>
                </a:lnTo>
                <a:lnTo>
                  <a:pt x="6945637" y="520298"/>
                </a:lnTo>
                <a:lnTo>
                  <a:pt x="6971673" y="559088"/>
                </a:lnTo>
                <a:lnTo>
                  <a:pt x="6983682" y="598579"/>
                </a:lnTo>
                <a:lnTo>
                  <a:pt x="6984492" y="611885"/>
                </a:lnTo>
                <a:lnTo>
                  <a:pt x="6983682" y="625192"/>
                </a:lnTo>
                <a:lnTo>
                  <a:pt x="6971673" y="664683"/>
                </a:lnTo>
                <a:lnTo>
                  <a:pt x="6945637" y="703473"/>
                </a:lnTo>
                <a:lnTo>
                  <a:pt x="6906015" y="741483"/>
                </a:lnTo>
                <a:lnTo>
                  <a:pt x="6872271" y="766352"/>
                </a:lnTo>
                <a:lnTo>
                  <a:pt x="6832817" y="790817"/>
                </a:lnTo>
                <a:lnTo>
                  <a:pt x="6787783" y="814856"/>
                </a:lnTo>
                <a:lnTo>
                  <a:pt x="6737301" y="838445"/>
                </a:lnTo>
                <a:lnTo>
                  <a:pt x="6681502" y="861562"/>
                </a:lnTo>
                <a:lnTo>
                  <a:pt x="6620517" y="884183"/>
                </a:lnTo>
                <a:lnTo>
                  <a:pt x="6554476" y="906286"/>
                </a:lnTo>
                <a:lnTo>
                  <a:pt x="6483511" y="927847"/>
                </a:lnTo>
                <a:lnTo>
                  <a:pt x="6446223" y="938417"/>
                </a:lnTo>
                <a:lnTo>
                  <a:pt x="6407753" y="948844"/>
                </a:lnTo>
                <a:lnTo>
                  <a:pt x="6368117" y="959123"/>
                </a:lnTo>
                <a:lnTo>
                  <a:pt x="6327333" y="969253"/>
                </a:lnTo>
                <a:lnTo>
                  <a:pt x="6285415" y="979230"/>
                </a:lnTo>
                <a:lnTo>
                  <a:pt x="6242381" y="989052"/>
                </a:lnTo>
                <a:lnTo>
                  <a:pt x="6198247" y="998716"/>
                </a:lnTo>
                <a:lnTo>
                  <a:pt x="6153029" y="1008218"/>
                </a:lnTo>
                <a:lnTo>
                  <a:pt x="6106744" y="1017557"/>
                </a:lnTo>
                <a:lnTo>
                  <a:pt x="6059408" y="1026728"/>
                </a:lnTo>
                <a:lnTo>
                  <a:pt x="6011038" y="1035730"/>
                </a:lnTo>
                <a:lnTo>
                  <a:pt x="5961649" y="1044559"/>
                </a:lnTo>
                <a:lnTo>
                  <a:pt x="5911259" y="1053212"/>
                </a:lnTo>
                <a:lnTo>
                  <a:pt x="5859883" y="1061687"/>
                </a:lnTo>
                <a:lnTo>
                  <a:pt x="5807538" y="1069981"/>
                </a:lnTo>
                <a:lnTo>
                  <a:pt x="5754241" y="1078091"/>
                </a:lnTo>
                <a:lnTo>
                  <a:pt x="5700007" y="1086013"/>
                </a:lnTo>
                <a:lnTo>
                  <a:pt x="5644854" y="1093746"/>
                </a:lnTo>
                <a:lnTo>
                  <a:pt x="5588797" y="1101286"/>
                </a:lnTo>
                <a:lnTo>
                  <a:pt x="5531853" y="1108630"/>
                </a:lnTo>
                <a:lnTo>
                  <a:pt x="5474038" y="1115776"/>
                </a:lnTo>
                <a:lnTo>
                  <a:pt x="5415368" y="1122721"/>
                </a:lnTo>
                <a:lnTo>
                  <a:pt x="5355861" y="1129461"/>
                </a:lnTo>
                <a:lnTo>
                  <a:pt x="5295532" y="1135995"/>
                </a:lnTo>
                <a:lnTo>
                  <a:pt x="5234398" y="1142318"/>
                </a:lnTo>
                <a:lnTo>
                  <a:pt x="5172475" y="1148428"/>
                </a:lnTo>
                <a:lnTo>
                  <a:pt x="5109779" y="1154323"/>
                </a:lnTo>
                <a:lnTo>
                  <a:pt x="5046328" y="1160000"/>
                </a:lnTo>
                <a:lnTo>
                  <a:pt x="4982136" y="1165454"/>
                </a:lnTo>
                <a:lnTo>
                  <a:pt x="4917222" y="1170685"/>
                </a:lnTo>
                <a:lnTo>
                  <a:pt x="4851600" y="1175688"/>
                </a:lnTo>
                <a:lnTo>
                  <a:pt x="4785288" y="1180461"/>
                </a:lnTo>
                <a:lnTo>
                  <a:pt x="4718301" y="1185002"/>
                </a:lnTo>
                <a:lnTo>
                  <a:pt x="4650657" y="1189306"/>
                </a:lnTo>
                <a:lnTo>
                  <a:pt x="4582371" y="1193372"/>
                </a:lnTo>
                <a:lnTo>
                  <a:pt x="4513460" y="1197197"/>
                </a:lnTo>
                <a:lnTo>
                  <a:pt x="4443941" y="1200777"/>
                </a:lnTo>
                <a:lnTo>
                  <a:pt x="4373829" y="1204109"/>
                </a:lnTo>
                <a:lnTo>
                  <a:pt x="4303141" y="1207192"/>
                </a:lnTo>
                <a:lnTo>
                  <a:pt x="4231893" y="1210022"/>
                </a:lnTo>
                <a:lnTo>
                  <a:pt x="4160103" y="1212595"/>
                </a:lnTo>
                <a:lnTo>
                  <a:pt x="4087785" y="1214910"/>
                </a:lnTo>
                <a:lnTo>
                  <a:pt x="4014957" y="1216964"/>
                </a:lnTo>
                <a:lnTo>
                  <a:pt x="3941635" y="1218753"/>
                </a:lnTo>
                <a:lnTo>
                  <a:pt x="3867836" y="1220274"/>
                </a:lnTo>
                <a:lnTo>
                  <a:pt x="3793575" y="1221526"/>
                </a:lnTo>
                <a:lnTo>
                  <a:pt x="3718869" y="1222504"/>
                </a:lnTo>
                <a:lnTo>
                  <a:pt x="3643734" y="1223206"/>
                </a:lnTo>
                <a:lnTo>
                  <a:pt x="3568188" y="1223630"/>
                </a:lnTo>
                <a:lnTo>
                  <a:pt x="3492246" y="1223771"/>
                </a:lnTo>
                <a:lnTo>
                  <a:pt x="3416303" y="1223630"/>
                </a:lnTo>
                <a:lnTo>
                  <a:pt x="3340757" y="1223206"/>
                </a:lnTo>
                <a:lnTo>
                  <a:pt x="3265622" y="1222504"/>
                </a:lnTo>
                <a:lnTo>
                  <a:pt x="3190916" y="1221526"/>
                </a:lnTo>
                <a:lnTo>
                  <a:pt x="3116655" y="1220274"/>
                </a:lnTo>
                <a:lnTo>
                  <a:pt x="3042856" y="1218753"/>
                </a:lnTo>
                <a:lnTo>
                  <a:pt x="2969534" y="1216964"/>
                </a:lnTo>
                <a:lnTo>
                  <a:pt x="2896706" y="1214910"/>
                </a:lnTo>
                <a:lnTo>
                  <a:pt x="2824388" y="1212595"/>
                </a:lnTo>
                <a:lnTo>
                  <a:pt x="2752598" y="1210022"/>
                </a:lnTo>
                <a:lnTo>
                  <a:pt x="2681350" y="1207192"/>
                </a:lnTo>
                <a:lnTo>
                  <a:pt x="2610662" y="1204109"/>
                </a:lnTo>
                <a:lnTo>
                  <a:pt x="2540550" y="1200777"/>
                </a:lnTo>
                <a:lnTo>
                  <a:pt x="2471031" y="1197197"/>
                </a:lnTo>
                <a:lnTo>
                  <a:pt x="2402120" y="1193372"/>
                </a:lnTo>
                <a:lnTo>
                  <a:pt x="2333834" y="1189306"/>
                </a:lnTo>
                <a:lnTo>
                  <a:pt x="2266190" y="1185002"/>
                </a:lnTo>
                <a:lnTo>
                  <a:pt x="2199203" y="1180461"/>
                </a:lnTo>
                <a:lnTo>
                  <a:pt x="2132891" y="1175688"/>
                </a:lnTo>
                <a:lnTo>
                  <a:pt x="2067269" y="1170685"/>
                </a:lnTo>
                <a:lnTo>
                  <a:pt x="2002355" y="1165454"/>
                </a:lnTo>
                <a:lnTo>
                  <a:pt x="1938163" y="1160000"/>
                </a:lnTo>
                <a:lnTo>
                  <a:pt x="1874712" y="1154323"/>
                </a:lnTo>
                <a:lnTo>
                  <a:pt x="1812016" y="1148428"/>
                </a:lnTo>
                <a:lnTo>
                  <a:pt x="1750093" y="1142318"/>
                </a:lnTo>
                <a:lnTo>
                  <a:pt x="1688959" y="1135995"/>
                </a:lnTo>
                <a:lnTo>
                  <a:pt x="1628630" y="1129461"/>
                </a:lnTo>
                <a:lnTo>
                  <a:pt x="1569123" y="1122721"/>
                </a:lnTo>
                <a:lnTo>
                  <a:pt x="1510453" y="1115776"/>
                </a:lnTo>
                <a:lnTo>
                  <a:pt x="1452638" y="1108630"/>
                </a:lnTo>
                <a:lnTo>
                  <a:pt x="1395694" y="1101286"/>
                </a:lnTo>
                <a:lnTo>
                  <a:pt x="1339637" y="1093746"/>
                </a:lnTo>
                <a:lnTo>
                  <a:pt x="1284484" y="1086013"/>
                </a:lnTo>
                <a:lnTo>
                  <a:pt x="1230250" y="1078091"/>
                </a:lnTo>
                <a:lnTo>
                  <a:pt x="1176953" y="1069981"/>
                </a:lnTo>
                <a:lnTo>
                  <a:pt x="1124608" y="1061687"/>
                </a:lnTo>
                <a:lnTo>
                  <a:pt x="1073232" y="1053212"/>
                </a:lnTo>
                <a:lnTo>
                  <a:pt x="1022842" y="1044559"/>
                </a:lnTo>
                <a:lnTo>
                  <a:pt x="973453" y="1035730"/>
                </a:lnTo>
                <a:lnTo>
                  <a:pt x="925083" y="1026728"/>
                </a:lnTo>
                <a:lnTo>
                  <a:pt x="877747" y="1017557"/>
                </a:lnTo>
                <a:lnTo>
                  <a:pt x="831462" y="1008218"/>
                </a:lnTo>
                <a:lnTo>
                  <a:pt x="786244" y="998716"/>
                </a:lnTo>
                <a:lnTo>
                  <a:pt x="742110" y="989052"/>
                </a:lnTo>
                <a:lnTo>
                  <a:pt x="699076" y="979230"/>
                </a:lnTo>
                <a:lnTo>
                  <a:pt x="657158" y="969253"/>
                </a:lnTo>
                <a:lnTo>
                  <a:pt x="616374" y="959123"/>
                </a:lnTo>
                <a:lnTo>
                  <a:pt x="576738" y="948844"/>
                </a:lnTo>
                <a:lnTo>
                  <a:pt x="538268" y="938417"/>
                </a:lnTo>
                <a:lnTo>
                  <a:pt x="500980" y="927847"/>
                </a:lnTo>
                <a:lnTo>
                  <a:pt x="430015" y="906286"/>
                </a:lnTo>
                <a:lnTo>
                  <a:pt x="363974" y="884183"/>
                </a:lnTo>
                <a:lnTo>
                  <a:pt x="302989" y="861562"/>
                </a:lnTo>
                <a:lnTo>
                  <a:pt x="247190" y="838445"/>
                </a:lnTo>
                <a:lnTo>
                  <a:pt x="196708" y="814856"/>
                </a:lnTo>
                <a:lnTo>
                  <a:pt x="151674" y="790817"/>
                </a:lnTo>
                <a:lnTo>
                  <a:pt x="112220" y="766352"/>
                </a:lnTo>
                <a:lnTo>
                  <a:pt x="78476" y="741483"/>
                </a:lnTo>
                <a:lnTo>
                  <a:pt x="38854" y="703473"/>
                </a:lnTo>
                <a:lnTo>
                  <a:pt x="12818" y="664683"/>
                </a:lnTo>
                <a:lnTo>
                  <a:pt x="809" y="625192"/>
                </a:lnTo>
                <a:lnTo>
                  <a:pt x="0" y="611885"/>
                </a:lnTo>
                <a:close/>
              </a:path>
            </a:pathLst>
          </a:custGeom>
          <a:ln w="3505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pic>
        <p:nvPicPr>
          <p:cNvPr id="14" name="Content Placeholder 4" descr="Inner-UPM-Template_Option-1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45478" y="836666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2800" y="245872"/>
            <a:ext cx="67056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400" b="1" dirty="0">
                <a:solidFill>
                  <a:srgbClr val="C00000"/>
                </a:solidFill>
                <a:cs typeface="Arial" pitchFamily="34" charset="0"/>
              </a:rPr>
              <a:t>FAMILI ISO 9001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478" y="1752600"/>
            <a:ext cx="1079529" cy="111372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62200" y="1912297"/>
            <a:ext cx="54999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/>
              <a:t>Keperluan</a:t>
            </a:r>
            <a:r>
              <a:rPr lang="en-US" sz="4400" b="1" dirty="0"/>
              <a:t> Standard ISO 9001:2015 </a:t>
            </a:r>
            <a:endParaRPr lang="en-MY" sz="4400" dirty="0"/>
          </a:p>
        </p:txBody>
      </p:sp>
      <p:sp>
        <p:nvSpPr>
          <p:cNvPr id="13" name="Round Diagonal Corner Rectangle 12"/>
          <p:cNvSpPr/>
          <p:nvPr/>
        </p:nvSpPr>
        <p:spPr>
          <a:xfrm>
            <a:off x="2788091" y="3657600"/>
            <a:ext cx="4648200" cy="892301"/>
          </a:xfrm>
          <a:prstGeom prst="round2Diag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Klausa Standard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ms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09985" y="2635572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421" y="3657600"/>
            <a:ext cx="1161503" cy="11982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6232" y="2938795"/>
            <a:ext cx="78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&amp;</a:t>
            </a: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2169490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005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pic>
        <p:nvPicPr>
          <p:cNvPr id="49" name="Content Placeholder 4" descr="Inner-UPM-Template_Option-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236805" y="876615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0" y="202786"/>
            <a:ext cx="67818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400" b="1" dirty="0">
                <a:solidFill>
                  <a:srgbClr val="C00000"/>
                </a:solidFill>
                <a:cs typeface="Arial" pitchFamily="34" charset="0"/>
              </a:rPr>
              <a:t>10 KLAUSA ISO 9001:2015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48180" y="1752600"/>
            <a:ext cx="1818820" cy="7620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SKOP</a:t>
            </a:r>
            <a:endParaRPr lang="ms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48180" y="3124200"/>
            <a:ext cx="1818820" cy="7620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RUJUKAN NORMATIF</a:t>
            </a:r>
            <a:endParaRPr lang="ms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37618" y="4495800"/>
            <a:ext cx="1818820" cy="7620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ISTILAH &amp; TAKRIFAN</a:t>
            </a:r>
            <a:endParaRPr lang="ms-M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5" name="Elbow Connector 54"/>
          <p:cNvCxnSpPr/>
          <p:nvPr/>
        </p:nvCxnSpPr>
        <p:spPr>
          <a:xfrm flipV="1">
            <a:off x="2667000" y="1447800"/>
            <a:ext cx="2700000" cy="68580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>
            <a:off x="4020494" y="2133600"/>
            <a:ext cx="1332000" cy="612000"/>
          </a:xfrm>
          <a:prstGeom prst="bentConnector3">
            <a:avLst>
              <a:gd name="adj1" fmla="val 49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410200" y="1069536"/>
            <a:ext cx="3211194" cy="911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Menyediakan produk &amp; perkhidmatan secara konsisten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410200" y="2204530"/>
            <a:ext cx="3211194" cy="911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kepuasan pelanggan</a:t>
            </a:r>
          </a:p>
        </p:txBody>
      </p:sp>
      <p:sp>
        <p:nvSpPr>
          <p:cNvPr id="61" name="Oval 60"/>
          <p:cNvSpPr/>
          <p:nvPr/>
        </p:nvSpPr>
        <p:spPr>
          <a:xfrm>
            <a:off x="2362200" y="1219200"/>
            <a:ext cx="717370" cy="67324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ms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Oval 61"/>
          <p:cNvSpPr/>
          <p:nvPr/>
        </p:nvSpPr>
        <p:spPr>
          <a:xfrm>
            <a:off x="2438400" y="2656438"/>
            <a:ext cx="717370" cy="67324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ms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2435818" y="4065392"/>
            <a:ext cx="717370" cy="67324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ms-M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4" name="Elbow Connector 63"/>
          <p:cNvCxnSpPr/>
          <p:nvPr/>
        </p:nvCxnSpPr>
        <p:spPr>
          <a:xfrm>
            <a:off x="2681347" y="3614472"/>
            <a:ext cx="2671147" cy="21600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384193" y="3401813"/>
            <a:ext cx="3211194" cy="911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ISO 9001:2015</a:t>
            </a:r>
          </a:p>
        </p:txBody>
      </p:sp>
      <p:cxnSp>
        <p:nvCxnSpPr>
          <p:cNvPr id="67" name="Elbow Connector 66"/>
          <p:cNvCxnSpPr/>
          <p:nvPr/>
        </p:nvCxnSpPr>
        <p:spPr>
          <a:xfrm>
            <a:off x="2665491" y="4911559"/>
            <a:ext cx="2671147" cy="21600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368337" y="4698900"/>
            <a:ext cx="3211194" cy="911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ISO 9001:2015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5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41343" y="1095375"/>
            <a:ext cx="8557260" cy="865632"/>
            <a:chOff x="301752" y="1016508"/>
            <a:chExt cx="8557260" cy="865632"/>
          </a:xfrm>
        </p:grpSpPr>
        <p:sp>
          <p:nvSpPr>
            <p:cNvPr id="12" name="object 12"/>
            <p:cNvSpPr/>
            <p:nvPr/>
          </p:nvSpPr>
          <p:spPr>
            <a:xfrm>
              <a:off x="301752" y="1016508"/>
              <a:ext cx="8557260" cy="865632"/>
            </a:xfrm>
            <a:prstGeom prst="rect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1764283" y="1235964"/>
              <a:ext cx="641350" cy="3943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b="1" spc="-10" dirty="0">
                  <a:solidFill>
                    <a:srgbClr val="FFFFFF"/>
                  </a:solidFill>
                  <a:latin typeface="Calibri"/>
                  <a:cs typeface="Calibri"/>
                </a:rPr>
                <a:t>2014</a:t>
              </a:r>
              <a:endParaRPr sz="2400" dirty="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163061" y="1235964"/>
              <a:ext cx="642620" cy="3943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b="1" spc="-5" dirty="0">
                  <a:solidFill>
                    <a:srgbClr val="FFFFFF"/>
                  </a:solidFill>
                  <a:latin typeface="Calibri"/>
                  <a:cs typeface="Calibri"/>
                </a:rPr>
                <a:t>2015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602226" y="1235964"/>
              <a:ext cx="641350" cy="3943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b="1" spc="-10" dirty="0">
                  <a:solidFill>
                    <a:srgbClr val="FFFFFF"/>
                  </a:solidFill>
                  <a:latin typeface="Calibri"/>
                  <a:cs typeface="Calibri"/>
                </a:rPr>
                <a:t>2016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6041263" y="1235964"/>
              <a:ext cx="641350" cy="3943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b="1" spc="-10" dirty="0">
                  <a:solidFill>
                    <a:srgbClr val="FFFFFF"/>
                  </a:solidFill>
                  <a:latin typeface="Calibri"/>
                  <a:cs typeface="Calibri"/>
                </a:rPr>
                <a:t>2017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7547609" y="1235964"/>
              <a:ext cx="641350" cy="3943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b="1" spc="-10" dirty="0">
                  <a:solidFill>
                    <a:srgbClr val="FFFFFF"/>
                  </a:solidFill>
                  <a:latin typeface="Calibri"/>
                  <a:cs typeface="Calibri"/>
                </a:rPr>
                <a:t>2018</a:t>
              </a:r>
              <a:endParaRPr sz="2400" dirty="0">
                <a:latin typeface="Calibri"/>
                <a:cs typeface="Calibri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40588" y="1956689"/>
            <a:ext cx="1176655" cy="940816"/>
            <a:chOff x="240588" y="1956689"/>
            <a:chExt cx="1176655" cy="940816"/>
          </a:xfrm>
        </p:grpSpPr>
        <p:sp>
          <p:nvSpPr>
            <p:cNvPr id="19" name="object 19"/>
            <p:cNvSpPr txBox="1"/>
            <p:nvPr/>
          </p:nvSpPr>
          <p:spPr>
            <a:xfrm>
              <a:off x="240588" y="1956689"/>
              <a:ext cx="1176655" cy="6356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2000" b="1" spc="-20" dirty="0">
                  <a:latin typeface="Arial Black"/>
                  <a:cs typeface="Arial Black"/>
                </a:rPr>
                <a:t>Jun</a:t>
              </a:r>
              <a:endParaRPr sz="2000" dirty="0">
                <a:latin typeface="Arial Black"/>
                <a:cs typeface="Arial Black"/>
              </a:endParaRPr>
            </a:p>
            <a:p>
              <a:pPr algn="ctr">
                <a:lnSpc>
                  <a:spcPct val="100000"/>
                </a:lnSpc>
              </a:pPr>
              <a:r>
                <a:rPr sz="2000" spc="-10" dirty="0">
                  <a:latin typeface="Calibri"/>
                  <a:cs typeface="Calibri"/>
                </a:rPr>
                <a:t>Committee</a:t>
              </a:r>
              <a:endParaRPr sz="2000" dirty="0">
                <a:latin typeface="Calibri"/>
                <a:cs typeface="Calibri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312216" y="2566670"/>
              <a:ext cx="1030605" cy="3308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000" spc="-15" dirty="0">
                  <a:latin typeface="Calibri"/>
                  <a:cs typeface="Calibri"/>
                </a:rPr>
                <a:t>draft</a:t>
              </a:r>
              <a:r>
                <a:rPr sz="2000" spc="-90" dirty="0">
                  <a:latin typeface="Calibri"/>
                  <a:cs typeface="Calibri"/>
                </a:rPr>
                <a:t> </a:t>
              </a:r>
              <a:r>
                <a:rPr sz="2000" dirty="0">
                  <a:latin typeface="Calibri"/>
                  <a:cs typeface="Calibri"/>
                </a:rPr>
                <a:t>(CD)</a:t>
              </a:r>
              <a:endParaRPr sz="2000">
                <a:latin typeface="Calibri"/>
                <a:cs typeface="Calibri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237589" y="2207514"/>
            <a:ext cx="1505585" cy="1245616"/>
            <a:chOff x="1237589" y="2207514"/>
            <a:chExt cx="1505585" cy="1245616"/>
          </a:xfrm>
        </p:grpSpPr>
        <p:sp>
          <p:nvSpPr>
            <p:cNvPr id="21" name="object 21"/>
            <p:cNvSpPr txBox="1"/>
            <p:nvPr/>
          </p:nvSpPr>
          <p:spPr>
            <a:xfrm>
              <a:off x="1641475" y="2207514"/>
              <a:ext cx="697865" cy="6356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2000" b="1" spc="-55" dirty="0">
                  <a:latin typeface="Arial Black"/>
                  <a:cs typeface="Arial Black"/>
                </a:rPr>
                <a:t>J</a:t>
              </a:r>
              <a:r>
                <a:rPr sz="2000" b="1" dirty="0">
                  <a:latin typeface="Arial Black"/>
                  <a:cs typeface="Arial Black"/>
                </a:rPr>
                <a:t>ulai</a:t>
              </a:r>
              <a:endParaRPr sz="2000" dirty="0">
                <a:latin typeface="Arial Black"/>
                <a:cs typeface="Arial Black"/>
              </a:endParaRPr>
            </a:p>
            <a:p>
              <a:pPr marL="635" algn="ctr">
                <a:lnSpc>
                  <a:spcPct val="100000"/>
                </a:lnSpc>
              </a:pPr>
              <a:r>
                <a:rPr sz="2000" spc="-15" dirty="0">
                  <a:latin typeface="Calibri"/>
                  <a:cs typeface="Calibri"/>
                </a:rPr>
                <a:t>Draft</a:t>
              </a:r>
              <a:endParaRPr sz="2000" dirty="0">
                <a:latin typeface="Calibri"/>
                <a:cs typeface="Calibri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1309242" y="2817114"/>
              <a:ext cx="1362710" cy="3308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000" dirty="0">
                  <a:latin typeface="Calibri"/>
                  <a:cs typeface="Calibri"/>
                </a:rPr>
                <a:t>I</a:t>
              </a:r>
              <a:r>
                <a:rPr sz="2000" spc="-25" dirty="0">
                  <a:latin typeface="Calibri"/>
                  <a:cs typeface="Calibri"/>
                </a:rPr>
                <a:t>nt</a:t>
              </a:r>
              <a:r>
                <a:rPr sz="2000" dirty="0">
                  <a:latin typeface="Calibri"/>
                  <a:cs typeface="Calibri"/>
                </a:rPr>
                <a:t>ern</a:t>
              </a:r>
              <a:r>
                <a:rPr sz="2000" spc="-30" dirty="0">
                  <a:latin typeface="Calibri"/>
                  <a:cs typeface="Calibri"/>
                </a:rPr>
                <a:t>a</a:t>
              </a:r>
              <a:r>
                <a:rPr sz="2000" dirty="0">
                  <a:latin typeface="Calibri"/>
                  <a:cs typeface="Calibri"/>
                </a:rPr>
                <a:t>tional</a:t>
              </a:r>
              <a:endParaRPr sz="2000">
                <a:latin typeface="Calibri"/>
                <a:cs typeface="Calibri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1237589" y="3122295"/>
              <a:ext cx="1505585" cy="3308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000" spc="-5" dirty="0">
                  <a:latin typeface="Calibri"/>
                  <a:cs typeface="Calibri"/>
                </a:rPr>
                <a:t>Standard</a:t>
              </a:r>
              <a:r>
                <a:rPr sz="2000" spc="-85" dirty="0">
                  <a:latin typeface="Calibri"/>
                  <a:cs typeface="Calibri"/>
                </a:rPr>
                <a:t> </a:t>
              </a:r>
              <a:r>
                <a:rPr sz="2000" spc="-5" dirty="0">
                  <a:latin typeface="Calibri"/>
                  <a:cs typeface="Calibri"/>
                </a:rPr>
                <a:t>(DIS)</a:t>
              </a:r>
              <a:endParaRPr sz="2000">
                <a:latin typeface="Calibri"/>
                <a:cs typeface="Calibri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81477" y="3045205"/>
            <a:ext cx="1623060" cy="1245489"/>
            <a:chOff x="2681477" y="3045205"/>
            <a:chExt cx="1623060" cy="1245489"/>
          </a:xfrm>
        </p:grpSpPr>
        <p:sp>
          <p:nvSpPr>
            <p:cNvPr id="24" name="object 24"/>
            <p:cNvSpPr txBox="1"/>
            <p:nvPr/>
          </p:nvSpPr>
          <p:spPr>
            <a:xfrm>
              <a:off x="2812542" y="3045205"/>
              <a:ext cx="1362710" cy="9404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332105">
                <a:lnSpc>
                  <a:spcPct val="100000"/>
                </a:lnSpc>
              </a:pPr>
              <a:r>
                <a:rPr sz="2000" b="1" spc="-10" dirty="0">
                  <a:latin typeface="Arial Black"/>
                  <a:cs typeface="Arial Black"/>
                </a:rPr>
                <a:t>Julai  </a:t>
              </a:r>
              <a:r>
                <a:rPr sz="2000" spc="-5" dirty="0">
                  <a:latin typeface="Calibri"/>
                  <a:cs typeface="Calibri"/>
                </a:rPr>
                <a:t>Final </a:t>
              </a:r>
              <a:r>
                <a:rPr sz="2000" spc="-15" dirty="0">
                  <a:latin typeface="Calibri"/>
                  <a:cs typeface="Calibri"/>
                </a:rPr>
                <a:t>Draft  </a:t>
              </a:r>
              <a:r>
                <a:rPr sz="2000" dirty="0">
                  <a:latin typeface="Calibri"/>
                  <a:cs typeface="Calibri"/>
                </a:rPr>
                <a:t>I</a:t>
              </a:r>
              <a:r>
                <a:rPr sz="2000" spc="-25" dirty="0">
                  <a:latin typeface="Calibri"/>
                  <a:cs typeface="Calibri"/>
                </a:rPr>
                <a:t>nt</a:t>
              </a:r>
              <a:r>
                <a:rPr sz="2000" dirty="0">
                  <a:latin typeface="Calibri"/>
                  <a:cs typeface="Calibri"/>
                </a:rPr>
                <a:t>ern</a:t>
              </a:r>
              <a:r>
                <a:rPr sz="2000" spc="-30" dirty="0">
                  <a:latin typeface="Calibri"/>
                  <a:cs typeface="Calibri"/>
                </a:rPr>
                <a:t>a</a:t>
              </a:r>
              <a:r>
                <a:rPr sz="2000" dirty="0">
                  <a:latin typeface="Calibri"/>
                  <a:cs typeface="Calibri"/>
                </a:rPr>
                <a:t>tional</a:t>
              </a: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2681477" y="3959859"/>
              <a:ext cx="1623060" cy="3308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000" spc="-5" dirty="0">
                  <a:latin typeface="Calibri"/>
                  <a:cs typeface="Calibri"/>
                </a:rPr>
                <a:t>Standard</a:t>
              </a:r>
              <a:r>
                <a:rPr sz="2000" spc="-100" dirty="0">
                  <a:latin typeface="Calibri"/>
                  <a:cs typeface="Calibri"/>
                </a:rPr>
                <a:t> </a:t>
              </a:r>
              <a:r>
                <a:rPr sz="2000" dirty="0">
                  <a:latin typeface="Calibri"/>
                  <a:cs typeface="Calibri"/>
                </a:rPr>
                <a:t>(FDIS)</a:t>
              </a:r>
              <a:endParaRPr sz="2000">
                <a:latin typeface="Calibri"/>
                <a:cs typeface="Calibri"/>
              </a:endParaRPr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082544" y="4598670"/>
            <a:ext cx="1536065" cy="1245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000" b="1" spc="-5" dirty="0">
                <a:latin typeface="Arial Black"/>
                <a:cs typeface="Arial Black"/>
              </a:rPr>
              <a:t>Sept</a:t>
            </a:r>
            <a:r>
              <a:rPr sz="2000" b="1" spc="-10" dirty="0">
                <a:latin typeface="Arial Black"/>
                <a:cs typeface="Arial Black"/>
              </a:rPr>
              <a:t>e</a:t>
            </a:r>
            <a:r>
              <a:rPr sz="2000" b="1" dirty="0">
                <a:latin typeface="Arial Black"/>
                <a:cs typeface="Arial Black"/>
              </a:rPr>
              <a:t>mb</a:t>
            </a:r>
            <a:r>
              <a:rPr sz="2000" b="1" spc="-10" dirty="0">
                <a:latin typeface="Arial Black"/>
                <a:cs typeface="Arial Black"/>
              </a:rPr>
              <a:t>e</a:t>
            </a:r>
            <a:r>
              <a:rPr sz="2000" b="1" dirty="0">
                <a:latin typeface="Arial Black"/>
                <a:cs typeface="Arial Black"/>
              </a:rPr>
              <a:t>r  </a:t>
            </a:r>
            <a:r>
              <a:rPr sz="2000" spc="-10" dirty="0">
                <a:latin typeface="Calibri"/>
                <a:cs typeface="Calibri"/>
              </a:rPr>
              <a:t>International  </a:t>
            </a:r>
            <a:r>
              <a:rPr sz="2000" spc="-5" dirty="0">
                <a:latin typeface="Calibri"/>
                <a:cs typeface="Calibri"/>
              </a:rPr>
              <a:t>Standard  </a:t>
            </a:r>
            <a:r>
              <a:rPr sz="2000" spc="-10" dirty="0">
                <a:latin typeface="Calibri"/>
                <a:cs typeface="Calibri"/>
              </a:rPr>
              <a:t>diterbitkan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70726" y="4567935"/>
            <a:ext cx="2336800" cy="1306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2000" b="1" spc="-5" dirty="0">
                <a:latin typeface="Arial Black"/>
                <a:cs typeface="Arial Black"/>
              </a:rPr>
              <a:t>September  </a:t>
            </a:r>
            <a:r>
              <a:rPr sz="2000" spc="-35" dirty="0">
                <a:latin typeface="Calibri"/>
                <a:cs typeface="Calibri"/>
              </a:rPr>
              <a:t>Tempoh </a:t>
            </a:r>
            <a:r>
              <a:rPr sz="2400" b="1" dirty="0">
                <a:latin typeface="Calibri"/>
                <a:cs typeface="Calibri"/>
              </a:rPr>
              <a:t>3 </a:t>
            </a:r>
            <a:r>
              <a:rPr sz="2000" spc="-5" dirty="0">
                <a:latin typeface="Calibri"/>
                <a:cs typeface="Calibri"/>
              </a:rPr>
              <a:t>tahun  untuk </a:t>
            </a:r>
            <a:r>
              <a:rPr sz="2000" spc="-10" dirty="0">
                <a:latin typeface="Calibri"/>
                <a:cs typeface="Calibri"/>
              </a:rPr>
              <a:t>peralihan  kepada </a:t>
            </a:r>
            <a:r>
              <a:rPr sz="2000" dirty="0">
                <a:latin typeface="Calibri"/>
                <a:cs typeface="Calibri"/>
              </a:rPr>
              <a:t>ISO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9001:2015</a:t>
            </a:r>
          </a:p>
        </p:txBody>
      </p:sp>
      <p:sp>
        <p:nvSpPr>
          <p:cNvPr id="28" name="object 28"/>
          <p:cNvSpPr/>
          <p:nvPr/>
        </p:nvSpPr>
        <p:spPr>
          <a:xfrm>
            <a:off x="755904" y="1671827"/>
            <a:ext cx="173990" cy="266700"/>
          </a:xfrm>
          <a:custGeom>
            <a:avLst/>
            <a:gdLst/>
            <a:ahLst/>
            <a:cxnLst/>
            <a:rect l="l" t="t" r="r" b="b"/>
            <a:pathLst>
              <a:path w="173990" h="266700">
                <a:moveTo>
                  <a:pt x="57911" y="92837"/>
                </a:moveTo>
                <a:lnTo>
                  <a:pt x="0" y="92837"/>
                </a:lnTo>
                <a:lnTo>
                  <a:pt x="86867" y="266573"/>
                </a:lnTo>
                <a:lnTo>
                  <a:pt x="159257" y="121793"/>
                </a:lnTo>
                <a:lnTo>
                  <a:pt x="57911" y="121793"/>
                </a:lnTo>
                <a:lnTo>
                  <a:pt x="57911" y="92837"/>
                </a:lnTo>
                <a:close/>
              </a:path>
              <a:path w="173990" h="266700">
                <a:moveTo>
                  <a:pt x="115823" y="0"/>
                </a:moveTo>
                <a:lnTo>
                  <a:pt x="57911" y="0"/>
                </a:lnTo>
                <a:lnTo>
                  <a:pt x="57911" y="121793"/>
                </a:lnTo>
                <a:lnTo>
                  <a:pt x="115823" y="121793"/>
                </a:lnTo>
                <a:lnTo>
                  <a:pt x="115823" y="0"/>
                </a:lnTo>
                <a:close/>
              </a:path>
              <a:path w="173990" h="266700">
                <a:moveTo>
                  <a:pt x="173736" y="92837"/>
                </a:moveTo>
                <a:lnTo>
                  <a:pt x="115823" y="92837"/>
                </a:lnTo>
                <a:lnTo>
                  <a:pt x="115823" y="121793"/>
                </a:lnTo>
                <a:lnTo>
                  <a:pt x="159257" y="121793"/>
                </a:lnTo>
                <a:lnTo>
                  <a:pt x="173736" y="92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45764" y="1662683"/>
            <a:ext cx="173990" cy="1184910"/>
          </a:xfrm>
          <a:custGeom>
            <a:avLst/>
            <a:gdLst/>
            <a:ahLst/>
            <a:cxnLst/>
            <a:rect l="l" t="t" r="r" b="b"/>
            <a:pathLst>
              <a:path w="173989" h="1184910">
                <a:moveTo>
                  <a:pt x="57912" y="1010792"/>
                </a:moveTo>
                <a:lnTo>
                  <a:pt x="0" y="1010792"/>
                </a:lnTo>
                <a:lnTo>
                  <a:pt x="86868" y="1184528"/>
                </a:lnTo>
                <a:lnTo>
                  <a:pt x="159258" y="1039749"/>
                </a:lnTo>
                <a:lnTo>
                  <a:pt x="57912" y="1039749"/>
                </a:lnTo>
                <a:lnTo>
                  <a:pt x="57912" y="1010792"/>
                </a:lnTo>
                <a:close/>
              </a:path>
              <a:path w="173989" h="1184910">
                <a:moveTo>
                  <a:pt x="115824" y="0"/>
                </a:moveTo>
                <a:lnTo>
                  <a:pt x="57912" y="0"/>
                </a:lnTo>
                <a:lnTo>
                  <a:pt x="57912" y="1039749"/>
                </a:lnTo>
                <a:lnTo>
                  <a:pt x="115824" y="1039749"/>
                </a:lnTo>
                <a:lnTo>
                  <a:pt x="115824" y="0"/>
                </a:lnTo>
                <a:close/>
              </a:path>
              <a:path w="173989" h="1184910">
                <a:moveTo>
                  <a:pt x="173736" y="1010792"/>
                </a:moveTo>
                <a:lnTo>
                  <a:pt x="115824" y="1010792"/>
                </a:lnTo>
                <a:lnTo>
                  <a:pt x="115824" y="1039749"/>
                </a:lnTo>
                <a:lnTo>
                  <a:pt x="159258" y="1039749"/>
                </a:lnTo>
                <a:lnTo>
                  <a:pt x="173736" y="101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36876" y="1688083"/>
            <a:ext cx="173990" cy="525145"/>
          </a:xfrm>
          <a:custGeom>
            <a:avLst/>
            <a:gdLst/>
            <a:ahLst/>
            <a:cxnLst/>
            <a:rect l="l" t="t" r="r" b="b"/>
            <a:pathLst>
              <a:path w="173989" h="525144">
                <a:moveTo>
                  <a:pt x="57925" y="351662"/>
                </a:moveTo>
                <a:lnTo>
                  <a:pt x="0" y="352678"/>
                </a:lnTo>
                <a:lnTo>
                  <a:pt x="89916" y="524890"/>
                </a:lnTo>
                <a:lnTo>
                  <a:pt x="158915" y="380618"/>
                </a:lnTo>
                <a:lnTo>
                  <a:pt x="58420" y="380618"/>
                </a:lnTo>
                <a:lnTo>
                  <a:pt x="57925" y="351662"/>
                </a:lnTo>
                <a:close/>
              </a:path>
              <a:path w="173989" h="525144">
                <a:moveTo>
                  <a:pt x="115837" y="350646"/>
                </a:moveTo>
                <a:lnTo>
                  <a:pt x="57925" y="351662"/>
                </a:lnTo>
                <a:lnTo>
                  <a:pt x="58420" y="380618"/>
                </a:lnTo>
                <a:lnTo>
                  <a:pt x="116331" y="379602"/>
                </a:lnTo>
                <a:lnTo>
                  <a:pt x="115837" y="350646"/>
                </a:lnTo>
                <a:close/>
              </a:path>
              <a:path w="173989" h="525144">
                <a:moveTo>
                  <a:pt x="173736" y="349630"/>
                </a:moveTo>
                <a:lnTo>
                  <a:pt x="115837" y="350646"/>
                </a:lnTo>
                <a:lnTo>
                  <a:pt x="116331" y="379602"/>
                </a:lnTo>
                <a:lnTo>
                  <a:pt x="58420" y="380618"/>
                </a:lnTo>
                <a:lnTo>
                  <a:pt x="158915" y="380618"/>
                </a:lnTo>
                <a:lnTo>
                  <a:pt x="173736" y="349630"/>
                </a:lnTo>
                <a:close/>
              </a:path>
              <a:path w="173989" h="525144">
                <a:moveTo>
                  <a:pt x="109855" y="0"/>
                </a:moveTo>
                <a:lnTo>
                  <a:pt x="51943" y="1015"/>
                </a:lnTo>
                <a:lnTo>
                  <a:pt x="57925" y="351662"/>
                </a:lnTo>
                <a:lnTo>
                  <a:pt x="115837" y="350646"/>
                </a:lnTo>
                <a:lnTo>
                  <a:pt x="1098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276843" y="1769364"/>
            <a:ext cx="173990" cy="2620645"/>
          </a:xfrm>
          <a:custGeom>
            <a:avLst/>
            <a:gdLst/>
            <a:ahLst/>
            <a:cxnLst/>
            <a:rect l="l" t="t" r="r" b="b"/>
            <a:pathLst>
              <a:path w="173990" h="2620645">
                <a:moveTo>
                  <a:pt x="57911" y="2446528"/>
                </a:moveTo>
                <a:lnTo>
                  <a:pt x="0" y="2446528"/>
                </a:lnTo>
                <a:lnTo>
                  <a:pt x="86867" y="2620264"/>
                </a:lnTo>
                <a:lnTo>
                  <a:pt x="159257" y="2475484"/>
                </a:lnTo>
                <a:lnTo>
                  <a:pt x="57911" y="2475484"/>
                </a:lnTo>
                <a:lnTo>
                  <a:pt x="57911" y="2446528"/>
                </a:lnTo>
                <a:close/>
              </a:path>
              <a:path w="173990" h="2620645">
                <a:moveTo>
                  <a:pt x="115824" y="0"/>
                </a:moveTo>
                <a:lnTo>
                  <a:pt x="57911" y="0"/>
                </a:lnTo>
                <a:lnTo>
                  <a:pt x="57911" y="2475484"/>
                </a:lnTo>
                <a:lnTo>
                  <a:pt x="115824" y="2475484"/>
                </a:lnTo>
                <a:lnTo>
                  <a:pt x="115824" y="0"/>
                </a:lnTo>
                <a:close/>
              </a:path>
              <a:path w="173990" h="2620645">
                <a:moveTo>
                  <a:pt x="173735" y="2446528"/>
                </a:moveTo>
                <a:lnTo>
                  <a:pt x="115824" y="2446528"/>
                </a:lnTo>
                <a:lnTo>
                  <a:pt x="115824" y="2475484"/>
                </a:lnTo>
                <a:lnTo>
                  <a:pt x="159257" y="2475484"/>
                </a:lnTo>
                <a:lnTo>
                  <a:pt x="173735" y="2446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6" name="Group 45"/>
          <p:cNvGrpSpPr/>
          <p:nvPr/>
        </p:nvGrpSpPr>
        <p:grpSpPr>
          <a:xfrm>
            <a:off x="3851147" y="1670304"/>
            <a:ext cx="4393692" cy="1156715"/>
            <a:chOff x="3851147" y="1670304"/>
            <a:chExt cx="4393692" cy="1156715"/>
          </a:xfrm>
        </p:grpSpPr>
        <p:sp>
          <p:nvSpPr>
            <p:cNvPr id="32" name="object 32"/>
            <p:cNvSpPr/>
            <p:nvPr/>
          </p:nvSpPr>
          <p:spPr>
            <a:xfrm>
              <a:off x="3851147" y="1670304"/>
              <a:ext cx="4393692" cy="1156715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5280405" y="1944496"/>
              <a:ext cx="1316990" cy="52133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200" b="1" dirty="0">
                  <a:solidFill>
                    <a:srgbClr val="FFFFFF"/>
                  </a:solidFill>
                  <a:latin typeface="Calibri"/>
                  <a:cs typeface="Calibri"/>
                </a:rPr>
                <a:t>3</a:t>
              </a:r>
              <a:r>
                <a:rPr sz="3200" b="1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3200" b="1" spc="-10" dirty="0">
                  <a:solidFill>
                    <a:srgbClr val="FFFFFF"/>
                  </a:solidFill>
                  <a:latin typeface="Calibri"/>
                  <a:cs typeface="Calibri"/>
                </a:rPr>
                <a:t>tahun</a:t>
              </a:r>
              <a:endParaRPr sz="3200" dirty="0">
                <a:latin typeface="Calibri"/>
                <a:cs typeface="Calibri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416296" y="2764535"/>
            <a:ext cx="2828544" cy="958595"/>
            <a:chOff x="5416296" y="2764535"/>
            <a:chExt cx="2828544" cy="958595"/>
          </a:xfrm>
        </p:grpSpPr>
        <p:sp>
          <p:nvSpPr>
            <p:cNvPr id="34" name="object 34"/>
            <p:cNvSpPr/>
            <p:nvPr/>
          </p:nvSpPr>
          <p:spPr>
            <a:xfrm>
              <a:off x="5416296" y="2764535"/>
              <a:ext cx="2828544" cy="958595"/>
            </a:xfrm>
            <a:prstGeom prst="rect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5939154" y="3029458"/>
              <a:ext cx="1602740" cy="3937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b="1" dirty="0">
                  <a:solidFill>
                    <a:srgbClr val="FFFFFF"/>
                  </a:solidFill>
                  <a:latin typeface="Calibri"/>
                  <a:cs typeface="Calibri"/>
                </a:rPr>
                <a:t>Baki 2</a:t>
              </a:r>
              <a:r>
                <a:rPr sz="2400" b="1" spc="-10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2400" b="1" spc="-10" dirty="0">
                  <a:solidFill>
                    <a:srgbClr val="FFFFFF"/>
                  </a:solidFill>
                  <a:latin typeface="Calibri"/>
                  <a:cs typeface="Calibri"/>
                </a:rPr>
                <a:t>tahun</a:t>
              </a:r>
              <a:endParaRPr sz="2400" dirty="0">
                <a:latin typeface="Calibri"/>
                <a:cs typeface="Calibri"/>
              </a:endParaRPr>
            </a:p>
          </p:txBody>
        </p:sp>
      </p:grpSp>
      <p:sp>
        <p:nvSpPr>
          <p:cNvPr id="36" name="object 36"/>
          <p:cNvSpPr/>
          <p:nvPr/>
        </p:nvSpPr>
        <p:spPr>
          <a:xfrm>
            <a:off x="5474970" y="1116330"/>
            <a:ext cx="635" cy="2805430"/>
          </a:xfrm>
          <a:custGeom>
            <a:avLst/>
            <a:gdLst/>
            <a:ahLst/>
            <a:cxnLst/>
            <a:rect l="l" t="t" r="r" b="b"/>
            <a:pathLst>
              <a:path w="635" h="2805429">
                <a:moveTo>
                  <a:pt x="0" y="0"/>
                </a:moveTo>
                <a:lnTo>
                  <a:pt x="253" y="2805049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951857" y="3877817"/>
            <a:ext cx="107124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Sept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2016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pic>
        <p:nvPicPr>
          <p:cNvPr id="40" name="Content Placeholder 4" descr="Inner-UPM-Template_Option-1A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110444" y="841356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                                                                                                                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91519" y="185089"/>
            <a:ext cx="6864471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ms-MY" sz="2800" b="1" i="1" dirty="0">
                <a:solidFill>
                  <a:srgbClr val="C00000"/>
                </a:solidFill>
                <a:cs typeface="Arial" pitchFamily="34" charset="0"/>
              </a:rPr>
              <a:t>Timeline</a:t>
            </a:r>
            <a:r>
              <a:rPr lang="ms-MY" sz="2800" b="1" dirty="0">
                <a:solidFill>
                  <a:srgbClr val="C00000"/>
                </a:solidFill>
                <a:cs typeface="Arial" pitchFamily="34" charset="0"/>
              </a:rPr>
              <a:t> Peralihan Kepada ISO 9001:2015 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952906" y="1191640"/>
            <a:ext cx="7480300" cy="4651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100580" algn="r">
              <a:lnSpc>
                <a:spcPct val="100000"/>
              </a:lnSpc>
            </a:pPr>
            <a:r>
              <a:rPr sz="2600" b="1" spc="-25" dirty="0">
                <a:latin typeface="Calibri"/>
                <a:cs typeface="Calibri"/>
              </a:rPr>
              <a:t>K</a:t>
            </a:r>
            <a:r>
              <a:rPr sz="2600" b="1" dirty="0">
                <a:latin typeface="Calibri"/>
                <a:cs typeface="Calibri"/>
              </a:rPr>
              <a:t>u</a:t>
            </a:r>
            <a:r>
              <a:rPr sz="2600" b="1" spc="-10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l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ti</a:t>
            </a:r>
            <a:endParaRPr sz="2600" dirty="0">
              <a:latin typeface="Calibri"/>
              <a:cs typeface="Calibri"/>
            </a:endParaRPr>
          </a:p>
          <a:p>
            <a:pPr marL="12700" marR="2101215" indent="796925" algn="r">
              <a:lnSpc>
                <a:spcPct val="100000"/>
              </a:lnSpc>
              <a:spcBef>
                <a:spcPts val="1200"/>
              </a:spcBef>
            </a:pPr>
            <a:r>
              <a:rPr sz="2600" spc="-40" dirty="0">
                <a:latin typeface="Calibri"/>
                <a:cs typeface="Calibri"/>
              </a:rPr>
              <a:t>Tahap </a:t>
            </a:r>
            <a:r>
              <a:rPr sz="2600" spc="-5" dirty="0">
                <a:latin typeface="Calibri"/>
                <a:cs typeface="Calibri"/>
              </a:rPr>
              <a:t>di </a:t>
            </a:r>
            <a:r>
              <a:rPr sz="2600" dirty="0">
                <a:latin typeface="Calibri"/>
                <a:cs typeface="Calibri"/>
              </a:rPr>
              <a:t>mana ciri-ciri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yang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wujud  </a:t>
            </a:r>
            <a:r>
              <a:rPr sz="2600" spc="-5" dirty="0">
                <a:latin typeface="Calibri"/>
                <a:cs typeface="Calibri"/>
              </a:rPr>
              <a:t>(inherent characteristics)</a:t>
            </a:r>
            <a:r>
              <a:rPr sz="2600" spc="-1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dalam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sesuatu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objek </a:t>
            </a:r>
            <a:r>
              <a:rPr sz="2600" dirty="0">
                <a:latin typeface="Calibri"/>
                <a:cs typeface="Calibri"/>
              </a:rPr>
              <a:t>memenuhi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keperluan.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840864">
              <a:lnSpc>
                <a:spcPct val="100000"/>
              </a:lnSpc>
            </a:pPr>
            <a:r>
              <a:rPr sz="2600" b="1" spc="-20" dirty="0">
                <a:latin typeface="Calibri"/>
                <a:cs typeface="Calibri"/>
              </a:rPr>
              <a:t>Konteks</a:t>
            </a:r>
            <a:r>
              <a:rPr sz="2600" b="1" spc="-6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organisasi</a:t>
            </a:r>
            <a:endParaRPr sz="2600" dirty="0">
              <a:latin typeface="Calibri"/>
              <a:cs typeface="Calibri"/>
            </a:endParaRPr>
          </a:p>
          <a:p>
            <a:pPr marL="1840864" marR="5080">
              <a:lnSpc>
                <a:spcPct val="100000"/>
              </a:lnSpc>
              <a:spcBef>
                <a:spcPts val="1200"/>
              </a:spcBef>
            </a:pPr>
            <a:r>
              <a:rPr sz="2600" spc="-10" dirty="0">
                <a:latin typeface="Calibri"/>
                <a:cs typeface="Calibri"/>
              </a:rPr>
              <a:t>Kombinasi </a:t>
            </a:r>
            <a:r>
              <a:rPr sz="2600" b="1" dirty="0">
                <a:latin typeface="Calibri"/>
                <a:cs typeface="Calibri"/>
              </a:rPr>
              <a:t>isu </a:t>
            </a:r>
            <a:r>
              <a:rPr sz="2600" spc="-5" dirty="0">
                <a:latin typeface="Calibri"/>
                <a:cs typeface="Calibri"/>
              </a:rPr>
              <a:t>dalaman dan luaran </a:t>
            </a:r>
            <a:r>
              <a:rPr sz="2600" spc="-10" dirty="0">
                <a:latin typeface="Calibri"/>
                <a:cs typeface="Calibri"/>
              </a:rPr>
              <a:t>yang  </a:t>
            </a:r>
            <a:r>
              <a:rPr sz="2600" spc="-5" dirty="0">
                <a:latin typeface="Calibri"/>
                <a:cs typeface="Calibri"/>
              </a:rPr>
              <a:t>boleh memberi </a:t>
            </a:r>
            <a:r>
              <a:rPr sz="2600" b="1" spc="-20" dirty="0">
                <a:latin typeface="Calibri"/>
                <a:cs typeface="Calibri"/>
              </a:rPr>
              <a:t>kesan </a:t>
            </a:r>
            <a:r>
              <a:rPr sz="2600" spc="-15" dirty="0">
                <a:latin typeface="Calibri"/>
                <a:cs typeface="Calibri"/>
              </a:rPr>
              <a:t>kepada pendekatan  </a:t>
            </a:r>
            <a:r>
              <a:rPr sz="2600" spc="-10" dirty="0">
                <a:latin typeface="Calibri"/>
                <a:cs typeface="Calibri"/>
              </a:rPr>
              <a:t>organisasi </a:t>
            </a:r>
            <a:r>
              <a:rPr sz="2600" spc="-5" dirty="0">
                <a:latin typeface="Calibri"/>
                <a:cs typeface="Calibri"/>
              </a:rPr>
              <a:t>untuk membangunkan dan  mencapai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objektif</a:t>
            </a:r>
            <a:r>
              <a:rPr sz="2600" spc="-10" dirty="0">
                <a:latin typeface="Calibri"/>
                <a:cs typeface="Calibri"/>
              </a:rPr>
              <a:t>nya.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65632" y="4162044"/>
            <a:ext cx="1527047" cy="1307591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02195" y="1418844"/>
            <a:ext cx="1642872" cy="1324355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pic>
        <p:nvPicPr>
          <p:cNvPr id="13" name="Content Placeholder 4" descr="Inner-UPM-Template_Option-1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482356" y="1184451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7554" y="201269"/>
            <a:ext cx="640378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400" b="1" dirty="0">
                <a:solidFill>
                  <a:srgbClr val="C00000"/>
                </a:solidFill>
                <a:cs typeface="Arial" pitchFamily="34" charset="0"/>
              </a:rPr>
              <a:t>TAKRIFAN UMUM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033983" y="1142110"/>
            <a:ext cx="6638925" cy="4822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9725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Pihak </a:t>
            </a:r>
            <a:r>
              <a:rPr sz="2400" b="1" spc="-10" dirty="0">
                <a:latin typeface="Calibri"/>
                <a:cs typeface="Calibri"/>
              </a:rPr>
              <a:t>yang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berkepentingan</a:t>
            </a:r>
            <a:endParaRPr sz="2400" dirty="0">
              <a:latin typeface="Calibri"/>
              <a:cs typeface="Calibri"/>
            </a:endParaRPr>
          </a:p>
          <a:p>
            <a:pPr marL="1609725" marR="5080">
              <a:lnSpc>
                <a:spcPct val="100000"/>
              </a:lnSpc>
              <a:spcBef>
                <a:spcPts val="1190"/>
              </a:spcBef>
            </a:pPr>
            <a:r>
              <a:rPr sz="2600" spc="-10" dirty="0">
                <a:latin typeface="Calibri"/>
                <a:cs typeface="Calibri"/>
              </a:rPr>
              <a:t>Orang </a:t>
            </a:r>
            <a:r>
              <a:rPr sz="2600" spc="-15" dirty="0">
                <a:latin typeface="Calibri"/>
                <a:cs typeface="Calibri"/>
              </a:rPr>
              <a:t>atau </a:t>
            </a:r>
            <a:r>
              <a:rPr sz="2600" spc="-10" dirty="0">
                <a:latin typeface="Calibri"/>
                <a:cs typeface="Calibri"/>
              </a:rPr>
              <a:t>organisasi yang </a:t>
            </a:r>
            <a:r>
              <a:rPr sz="2600" b="1" spc="-5" dirty="0">
                <a:latin typeface="Calibri"/>
                <a:cs typeface="Calibri"/>
              </a:rPr>
              <a:t>boleh  </a:t>
            </a:r>
            <a:r>
              <a:rPr sz="2600" spc="-5" dirty="0">
                <a:latin typeface="Calibri"/>
                <a:cs typeface="Calibri"/>
              </a:rPr>
              <a:t>menjejaskan </a:t>
            </a:r>
            <a:r>
              <a:rPr sz="2600" spc="-15" dirty="0">
                <a:latin typeface="Calibri"/>
                <a:cs typeface="Calibri"/>
              </a:rPr>
              <a:t>(affect), </a:t>
            </a:r>
            <a:r>
              <a:rPr sz="2600" spc="-5" dirty="0">
                <a:latin typeface="Calibri"/>
                <a:cs typeface="Calibri"/>
              </a:rPr>
              <a:t>terjejas </a:t>
            </a:r>
            <a:r>
              <a:rPr sz="2600" spc="-15" dirty="0">
                <a:latin typeface="Calibri"/>
                <a:cs typeface="Calibri"/>
              </a:rPr>
              <a:t>atau  </a:t>
            </a:r>
            <a:r>
              <a:rPr sz="2600" spc="-10" dirty="0">
                <a:latin typeface="Calibri"/>
                <a:cs typeface="Calibri"/>
              </a:rPr>
              <a:t>merasakan akan </a:t>
            </a:r>
            <a:r>
              <a:rPr sz="2600" spc="-5" dirty="0">
                <a:latin typeface="Calibri"/>
                <a:cs typeface="Calibri"/>
              </a:rPr>
              <a:t>terjejas oleh sesuatu  </a:t>
            </a:r>
            <a:r>
              <a:rPr sz="2600" b="1" spc="-10" dirty="0">
                <a:latin typeface="Calibri"/>
                <a:cs typeface="Calibri"/>
              </a:rPr>
              <a:t>keputusan </a:t>
            </a:r>
            <a:r>
              <a:rPr sz="2600" spc="-15" dirty="0">
                <a:latin typeface="Calibri"/>
                <a:cs typeface="Calibri"/>
              </a:rPr>
              <a:t>atau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aktiviti.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00" dirty="0">
              <a:latin typeface="Times New Roman"/>
              <a:cs typeface="Times New Roman"/>
            </a:endParaRPr>
          </a:p>
          <a:p>
            <a:pPr marR="1437640" algn="r">
              <a:lnSpc>
                <a:spcPct val="100000"/>
              </a:lnSpc>
            </a:pPr>
            <a:r>
              <a:rPr sz="2600" b="1" spc="-5" dirty="0">
                <a:latin typeface="Calibri"/>
                <a:cs typeface="Calibri"/>
              </a:rPr>
              <a:t>P</a:t>
            </a:r>
            <a:r>
              <a:rPr sz="2600" b="1" spc="-30" dirty="0">
                <a:latin typeface="Calibri"/>
                <a:cs typeface="Calibri"/>
              </a:rPr>
              <a:t>r</a:t>
            </a:r>
            <a:r>
              <a:rPr sz="2600" b="1" dirty="0">
                <a:latin typeface="Calibri"/>
                <a:cs typeface="Calibri"/>
              </a:rPr>
              <a:t>o</a:t>
            </a:r>
            <a:r>
              <a:rPr sz="2600" b="1" spc="5" dirty="0">
                <a:latin typeface="Calibri"/>
                <a:cs typeface="Calibri"/>
              </a:rPr>
              <a:t>s</a:t>
            </a:r>
            <a:r>
              <a:rPr sz="2600" b="1" spc="-5" dirty="0">
                <a:latin typeface="Calibri"/>
                <a:cs typeface="Calibri"/>
              </a:rPr>
              <a:t>es</a:t>
            </a:r>
            <a:endParaRPr sz="2600" dirty="0">
              <a:latin typeface="Calibri"/>
              <a:cs typeface="Calibri"/>
            </a:endParaRPr>
          </a:p>
          <a:p>
            <a:pPr marL="12700" marR="1435735" indent="243840" algn="r">
              <a:lnSpc>
                <a:spcPct val="100000"/>
              </a:lnSpc>
              <a:spcBef>
                <a:spcPts val="1200"/>
              </a:spcBef>
            </a:pPr>
            <a:r>
              <a:rPr sz="2600" spc="-5" dirty="0">
                <a:latin typeface="Calibri"/>
                <a:cs typeface="Calibri"/>
              </a:rPr>
              <a:t>Set </a:t>
            </a:r>
            <a:r>
              <a:rPr sz="2600" b="1" spc="-5" dirty="0">
                <a:latin typeface="Calibri"/>
                <a:cs typeface="Calibri"/>
              </a:rPr>
              <a:t>aktiviti </a:t>
            </a:r>
            <a:r>
              <a:rPr sz="2600" spc="-10" dirty="0">
                <a:latin typeface="Calibri"/>
                <a:cs typeface="Calibri"/>
              </a:rPr>
              <a:t>yang </a:t>
            </a:r>
            <a:r>
              <a:rPr sz="2600" spc="-5" dirty="0">
                <a:latin typeface="Calibri"/>
                <a:cs typeface="Calibri"/>
              </a:rPr>
              <a:t>berhubung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kait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atau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berinteraksi</a:t>
            </a:r>
            <a:r>
              <a:rPr sz="2600" spc="-15" dirty="0">
                <a:latin typeface="Calibri"/>
                <a:cs typeface="Calibri"/>
              </a:rPr>
              <a:t>, </a:t>
            </a:r>
            <a:r>
              <a:rPr sz="2600" spc="-10" dirty="0">
                <a:latin typeface="Calibri"/>
                <a:cs typeface="Calibri"/>
              </a:rPr>
              <a:t>yang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menggunakan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input  </a:t>
            </a:r>
            <a:r>
              <a:rPr sz="2600" spc="-5" dirty="0">
                <a:latin typeface="Calibri"/>
                <a:cs typeface="Calibri"/>
              </a:rPr>
              <a:t>untuk menghasilkan </a:t>
            </a:r>
            <a:r>
              <a:rPr sz="2600" b="1" spc="-10" dirty="0">
                <a:latin typeface="Calibri"/>
                <a:cs typeface="Calibri"/>
              </a:rPr>
              <a:t>keputusan</a:t>
            </a:r>
            <a:r>
              <a:rPr sz="2600" b="1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yang</a:t>
            </a:r>
            <a:endParaRPr sz="2600" dirty="0">
              <a:latin typeface="Calibri"/>
              <a:cs typeface="Calibri"/>
            </a:endParaRPr>
          </a:p>
          <a:p>
            <a:pPr marR="1437640" algn="r">
              <a:lnSpc>
                <a:spcPct val="100000"/>
              </a:lnSpc>
            </a:pPr>
            <a:r>
              <a:rPr sz="2600" spc="-10" dirty="0">
                <a:latin typeface="Calibri"/>
                <a:cs typeface="Calibri"/>
              </a:rPr>
              <a:t>dihasratkan/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diinginkan.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42888" y="3694176"/>
            <a:ext cx="2231136" cy="2671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87311" y="4038600"/>
            <a:ext cx="1542288" cy="198272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43116" y="3994403"/>
            <a:ext cx="1631314" cy="2071370"/>
          </a:xfrm>
          <a:custGeom>
            <a:avLst/>
            <a:gdLst/>
            <a:ahLst/>
            <a:cxnLst/>
            <a:rect l="l" t="t" r="r" b="b"/>
            <a:pathLst>
              <a:path w="1631315" h="2071370">
                <a:moveTo>
                  <a:pt x="300354" y="0"/>
                </a:moveTo>
                <a:lnTo>
                  <a:pt x="1631060" y="0"/>
                </a:lnTo>
                <a:lnTo>
                  <a:pt x="1631060" y="1771205"/>
                </a:lnTo>
                <a:lnTo>
                  <a:pt x="1624964" y="1830755"/>
                </a:lnTo>
                <a:lnTo>
                  <a:pt x="1606930" y="1888502"/>
                </a:lnTo>
                <a:lnTo>
                  <a:pt x="1579499" y="1938820"/>
                </a:lnTo>
                <a:lnTo>
                  <a:pt x="1542795" y="1983041"/>
                </a:lnTo>
                <a:lnTo>
                  <a:pt x="1498218" y="2019719"/>
                </a:lnTo>
                <a:lnTo>
                  <a:pt x="1448053" y="2047049"/>
                </a:lnTo>
                <a:lnTo>
                  <a:pt x="1390523" y="2065172"/>
                </a:lnTo>
                <a:lnTo>
                  <a:pt x="1330705" y="2071179"/>
                </a:lnTo>
                <a:lnTo>
                  <a:pt x="0" y="2071179"/>
                </a:lnTo>
                <a:lnTo>
                  <a:pt x="0" y="300355"/>
                </a:lnTo>
                <a:lnTo>
                  <a:pt x="1397" y="270764"/>
                </a:lnTo>
                <a:lnTo>
                  <a:pt x="13461" y="211455"/>
                </a:lnTo>
                <a:lnTo>
                  <a:pt x="51434" y="132842"/>
                </a:lnTo>
                <a:lnTo>
                  <a:pt x="88264" y="88265"/>
                </a:lnTo>
                <a:lnTo>
                  <a:pt x="132841" y="51435"/>
                </a:lnTo>
                <a:lnTo>
                  <a:pt x="183006" y="24130"/>
                </a:lnTo>
                <a:lnTo>
                  <a:pt x="240537" y="5969"/>
                </a:lnTo>
                <a:lnTo>
                  <a:pt x="300354" y="0"/>
                </a:lnTo>
                <a:close/>
              </a:path>
            </a:pathLst>
          </a:custGeom>
          <a:ln w="883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2795" y="1406652"/>
            <a:ext cx="2109216" cy="15346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4819" y="1598675"/>
            <a:ext cx="1725168" cy="115062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pic>
        <p:nvPicPr>
          <p:cNvPr id="16" name="Content Placeholder 4" descr="Inner-UPM-Template_Option-1A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643013" y="891794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7554" y="201269"/>
            <a:ext cx="640378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400" b="1" dirty="0">
                <a:solidFill>
                  <a:srgbClr val="C00000"/>
                </a:solidFill>
                <a:cs typeface="Arial" pitchFamily="34" charset="0"/>
              </a:rPr>
              <a:t>TAKRIFAN UMUM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45440" y="158115"/>
            <a:ext cx="4324985" cy="407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endParaRPr sz="4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marL="770890">
              <a:lnSpc>
                <a:spcPct val="100000"/>
              </a:lnSpc>
              <a:spcBef>
                <a:spcPts val="3650"/>
              </a:spcBef>
            </a:pPr>
            <a:r>
              <a:rPr sz="4400" b="1" spc="-20" dirty="0">
                <a:latin typeface="Calibri"/>
                <a:cs typeface="Calibri"/>
              </a:rPr>
              <a:t>Risiko</a:t>
            </a:r>
            <a:endParaRPr sz="4400">
              <a:latin typeface="Calibri"/>
              <a:cs typeface="Calibri"/>
            </a:endParaRPr>
          </a:p>
          <a:p>
            <a:pPr marL="770890">
              <a:lnSpc>
                <a:spcPct val="100000"/>
              </a:lnSpc>
              <a:spcBef>
                <a:spcPts val="1920"/>
              </a:spcBef>
            </a:pPr>
            <a:r>
              <a:rPr sz="4400" spc="-15" dirty="0">
                <a:latin typeface="Calibri"/>
                <a:cs typeface="Calibri"/>
              </a:rPr>
              <a:t>Kesan</a:t>
            </a:r>
            <a:r>
              <a:rPr sz="4400" spc="-9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terhadap</a:t>
            </a:r>
            <a:endParaRPr sz="4400">
              <a:latin typeface="Calibri"/>
              <a:cs typeface="Calibri"/>
            </a:endParaRPr>
          </a:p>
          <a:p>
            <a:pPr marL="770890">
              <a:lnSpc>
                <a:spcPct val="100000"/>
              </a:lnSpc>
            </a:pPr>
            <a:r>
              <a:rPr sz="4400" spc="-15" dirty="0">
                <a:latin typeface="Calibri"/>
                <a:cs typeface="Calibri"/>
              </a:rPr>
              <a:t>ketidakpastian.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63211" y="1258316"/>
            <a:ext cx="4243997" cy="424399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pic>
        <p:nvPicPr>
          <p:cNvPr id="11" name="Content Placeholder 4" descr="Inner-UPM-Template_Option-1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205175" y="995707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7554" y="201269"/>
            <a:ext cx="640378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400" b="1" dirty="0">
                <a:solidFill>
                  <a:srgbClr val="C00000"/>
                </a:solidFill>
                <a:cs typeface="Arial" pitchFamily="34" charset="0"/>
              </a:rPr>
              <a:t>TAKRIFAN UMUM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91539" y="1633727"/>
            <a:ext cx="6918959" cy="480364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3000" y="1203382"/>
            <a:ext cx="3764279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Calibri"/>
                <a:cs typeface="Calibri"/>
              </a:rPr>
              <a:t>1. </a:t>
            </a:r>
            <a:r>
              <a:rPr sz="2600" b="1" spc="-5" dirty="0">
                <a:latin typeface="Calibri"/>
                <a:cs typeface="Calibri"/>
              </a:rPr>
              <a:t>Struktur dan</a:t>
            </a:r>
            <a:r>
              <a:rPr sz="2600" b="1" spc="8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terminologi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0" name="Oval 19"/>
          <p:cNvSpPr/>
          <p:nvPr/>
        </p:nvSpPr>
        <p:spPr>
          <a:xfrm>
            <a:off x="109599" y="814231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03579" y="248672"/>
            <a:ext cx="64037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STRUKTUR BAHARU, TERMINOLOGI &amp; KONSEP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2560" y="1148715"/>
            <a:ext cx="5774690" cy="176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tabLst>
                <a:tab pos="527685" algn="l"/>
              </a:tabLst>
            </a:pPr>
            <a:r>
              <a:rPr sz="2600" b="1" dirty="0">
                <a:latin typeface="Calibri"/>
                <a:cs typeface="Calibri"/>
              </a:rPr>
              <a:t>2.		</a:t>
            </a:r>
            <a:r>
              <a:rPr sz="2600" b="1" spc="-15" dirty="0">
                <a:latin typeface="Calibri"/>
                <a:cs typeface="Calibri"/>
              </a:rPr>
              <a:t>Kefahaman </a:t>
            </a:r>
            <a:r>
              <a:rPr sz="2600" b="1" spc="-10" dirty="0">
                <a:latin typeface="Calibri"/>
                <a:cs typeface="Calibri"/>
              </a:rPr>
              <a:t>terhadap</a:t>
            </a:r>
            <a:r>
              <a:rPr sz="2600" b="1" spc="50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keperluan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dan </a:t>
            </a:r>
            <a:r>
              <a:rPr sz="2600" b="1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ekspektasi </a:t>
            </a:r>
            <a:r>
              <a:rPr sz="2600" b="1" spc="-5" dirty="0">
                <a:latin typeface="Calibri"/>
                <a:cs typeface="Calibri"/>
              </a:rPr>
              <a:t>pihak </a:t>
            </a:r>
            <a:r>
              <a:rPr sz="2600" b="1" spc="-10" dirty="0">
                <a:latin typeface="Calibri"/>
                <a:cs typeface="Calibri"/>
              </a:rPr>
              <a:t>yang</a:t>
            </a:r>
            <a:r>
              <a:rPr sz="2600" b="1" spc="30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berkepentingan</a:t>
            </a:r>
            <a:endParaRPr sz="2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200"/>
              </a:spcBef>
            </a:pPr>
            <a:r>
              <a:rPr sz="2600" spc="-5" dirty="0">
                <a:latin typeface="Calibri"/>
                <a:cs typeface="Calibri"/>
              </a:rPr>
              <a:t>Siapa </a:t>
            </a:r>
            <a:r>
              <a:rPr sz="2600" spc="-15" dirty="0">
                <a:latin typeface="Calibri"/>
                <a:cs typeface="Calibri"/>
              </a:rPr>
              <a:t>mereka </a:t>
            </a:r>
            <a:r>
              <a:rPr sz="2600" dirty="0">
                <a:latin typeface="Calibri"/>
                <a:cs typeface="Calibri"/>
              </a:rPr>
              <a:t>&amp; </a:t>
            </a:r>
            <a:r>
              <a:rPr sz="2600" spc="-5" dirty="0">
                <a:latin typeface="Calibri"/>
                <a:cs typeface="Calibri"/>
              </a:rPr>
              <a:t>apa </a:t>
            </a:r>
            <a:r>
              <a:rPr sz="2600" spc="-10" dirty="0">
                <a:latin typeface="Calibri"/>
                <a:cs typeface="Calibri"/>
              </a:rPr>
              <a:t>keperluan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mereka</a:t>
            </a:r>
            <a:endParaRPr sz="2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600" spc="-5" dirty="0">
                <a:latin typeface="Calibri"/>
                <a:cs typeface="Calibri"/>
              </a:rPr>
              <a:t>terhadap SPK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organisasi.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5786" y="3853179"/>
            <a:ext cx="5770880" cy="2163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  <a:tabLst>
                <a:tab pos="514984" algn="l"/>
              </a:tabLst>
            </a:pPr>
            <a:r>
              <a:rPr sz="2600" b="1" dirty="0">
                <a:latin typeface="Calibri"/>
                <a:cs typeface="Calibri"/>
              </a:rPr>
              <a:t>3.	</a:t>
            </a:r>
            <a:r>
              <a:rPr sz="2600" b="1" spc="-10" dirty="0">
                <a:latin typeface="Calibri"/>
                <a:cs typeface="Calibri"/>
              </a:rPr>
              <a:t>Pemakaian</a:t>
            </a:r>
            <a:r>
              <a:rPr sz="2600" b="1" spc="-3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(applicability)</a:t>
            </a:r>
            <a:endParaRPr sz="2600">
              <a:latin typeface="Calibri"/>
              <a:cs typeface="Calibri"/>
            </a:endParaRPr>
          </a:p>
          <a:p>
            <a:pPr marL="347345" marR="5080" indent="-335280" algn="r">
              <a:lnSpc>
                <a:spcPct val="100000"/>
              </a:lnSpc>
              <a:spcBef>
                <a:spcPts val="1200"/>
              </a:spcBef>
            </a:pPr>
            <a:r>
              <a:rPr sz="2600" dirty="0">
                <a:latin typeface="Calibri"/>
                <a:cs typeface="Calibri"/>
              </a:rPr>
              <a:t>Klausa </a:t>
            </a:r>
            <a:r>
              <a:rPr sz="2600" b="1" spc="-5" dirty="0">
                <a:latin typeface="Calibri"/>
                <a:cs typeface="Calibri"/>
              </a:rPr>
              <a:t>boleh tidak </a:t>
            </a:r>
            <a:r>
              <a:rPr sz="2600" b="1" spc="-10" dirty="0">
                <a:latin typeface="Calibri"/>
                <a:cs typeface="Calibri"/>
              </a:rPr>
              <a:t>dipakai</a:t>
            </a:r>
            <a:r>
              <a:rPr sz="2600" b="1" spc="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(not </a:t>
            </a:r>
            <a:r>
              <a:rPr sz="2600" dirty="0">
                <a:latin typeface="Calibri"/>
                <a:cs typeface="Calibri"/>
              </a:rPr>
              <a:t>applicable)  </a:t>
            </a:r>
            <a:r>
              <a:rPr sz="2600" spc="-15" dirty="0">
                <a:latin typeface="Calibri"/>
                <a:cs typeface="Calibri"/>
              </a:rPr>
              <a:t>jika </a:t>
            </a:r>
            <a:r>
              <a:rPr sz="2600" dirty="0">
                <a:latin typeface="Calibri"/>
                <a:cs typeface="Calibri"/>
              </a:rPr>
              <a:t>tidak menjejas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pencapaian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keakuran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produk </a:t>
            </a:r>
            <a:r>
              <a:rPr sz="2600" dirty="0">
                <a:latin typeface="Calibri"/>
                <a:cs typeface="Calibri"/>
              </a:rPr>
              <a:t>&amp; </a:t>
            </a:r>
            <a:r>
              <a:rPr sz="2600" spc="-10" dirty="0">
                <a:latin typeface="Calibri"/>
                <a:cs typeface="Calibri"/>
              </a:rPr>
              <a:t>perkhidmatan </a:t>
            </a:r>
            <a:r>
              <a:rPr sz="2600" dirty="0">
                <a:latin typeface="Calibri"/>
                <a:cs typeface="Calibri"/>
              </a:rPr>
              <a:t>&amp;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kepuasan</a:t>
            </a:r>
            <a:endParaRPr sz="2600">
              <a:latin typeface="Calibri"/>
              <a:cs typeface="Calibri"/>
            </a:endParaRPr>
          </a:p>
          <a:p>
            <a:pPr marR="5715" algn="r">
              <a:lnSpc>
                <a:spcPct val="100000"/>
              </a:lnSpc>
            </a:pPr>
            <a:r>
              <a:rPr sz="2600" spc="-5" dirty="0">
                <a:latin typeface="Calibri"/>
                <a:cs typeface="Calibri"/>
              </a:rPr>
              <a:t>pel</a:t>
            </a:r>
            <a:r>
              <a:rPr sz="2600" spc="5" dirty="0">
                <a:latin typeface="Calibri"/>
                <a:cs typeface="Calibri"/>
              </a:rPr>
              <a:t>a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20" dirty="0">
                <a:latin typeface="Calibri"/>
                <a:cs typeface="Calibri"/>
              </a:rPr>
              <a:t>g</a:t>
            </a:r>
            <a:r>
              <a:rPr sz="2600" spc="-5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1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240523" y="4427220"/>
            <a:ext cx="1002792" cy="1094231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7576" y="1863851"/>
            <a:ext cx="1609344" cy="116586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pic>
        <p:nvPicPr>
          <p:cNvPr id="21" name="Content Placeholder 4" descr="Inner-UPM-Template_Option-1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235367" y="1040383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3579" y="248672"/>
            <a:ext cx="64037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STRUKTUR BAHARU, TERMINOLOGI &amp; KONSEP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066800" y="158115"/>
            <a:ext cx="6934200" cy="6065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endParaRPr sz="4400" dirty="0">
              <a:latin typeface="Arial Black"/>
              <a:cs typeface="Arial Black"/>
            </a:endParaRPr>
          </a:p>
          <a:p>
            <a:pPr marL="534670" indent="-514984">
              <a:lnSpc>
                <a:spcPct val="100000"/>
              </a:lnSpc>
              <a:spcBef>
                <a:spcPts val="2895"/>
              </a:spcBef>
              <a:buAutoNum type="arabicPeriod" startAt="3"/>
              <a:tabLst>
                <a:tab pos="534670" algn="l"/>
                <a:tab pos="535305" algn="l"/>
              </a:tabLst>
            </a:pPr>
            <a:r>
              <a:rPr sz="2600" b="1" spc="-15" dirty="0">
                <a:latin typeface="Calibri"/>
                <a:cs typeface="Calibri"/>
              </a:rPr>
              <a:t>Pemikiran </a:t>
            </a:r>
            <a:r>
              <a:rPr sz="2600" b="1" spc="-10" dirty="0">
                <a:latin typeface="Calibri"/>
                <a:cs typeface="Calibri"/>
              </a:rPr>
              <a:t>berasaskan </a:t>
            </a:r>
            <a:r>
              <a:rPr sz="2600" b="1" spc="-15" dirty="0">
                <a:latin typeface="Calibri"/>
                <a:cs typeface="Calibri"/>
              </a:rPr>
              <a:t>risiko </a:t>
            </a:r>
            <a:r>
              <a:rPr sz="2600" b="1" dirty="0">
                <a:latin typeface="Calibri"/>
                <a:cs typeface="Calibri"/>
              </a:rPr>
              <a:t>(risk-based</a:t>
            </a:r>
            <a:endParaRPr sz="2600" dirty="0">
              <a:latin typeface="Calibri"/>
              <a:cs typeface="Calibri"/>
            </a:endParaRPr>
          </a:p>
          <a:p>
            <a:pPr marL="534670">
              <a:lnSpc>
                <a:spcPct val="100000"/>
              </a:lnSpc>
            </a:pPr>
            <a:r>
              <a:rPr sz="2600" b="1" dirty="0">
                <a:latin typeface="Calibri"/>
                <a:cs typeface="Calibri"/>
              </a:rPr>
              <a:t>thinking,</a:t>
            </a:r>
            <a:r>
              <a:rPr sz="2600" b="1" spc="-40" dirty="0">
                <a:latin typeface="Calibri"/>
                <a:cs typeface="Calibri"/>
              </a:rPr>
              <a:t> </a:t>
            </a:r>
            <a:r>
              <a:rPr sz="2600" b="1" spc="-20" dirty="0">
                <a:latin typeface="Calibri"/>
                <a:cs typeface="Calibri"/>
              </a:rPr>
              <a:t>RBT)</a:t>
            </a:r>
            <a:endParaRPr sz="2600" dirty="0">
              <a:latin typeface="Calibri"/>
              <a:cs typeface="Calibri"/>
            </a:endParaRPr>
          </a:p>
          <a:p>
            <a:pPr marL="934085" marR="115570" lvl="1" indent="-4572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934719" algn="l"/>
              </a:tabLst>
            </a:pPr>
            <a:r>
              <a:rPr sz="2600" spc="-5" dirty="0">
                <a:latin typeface="Calibri"/>
                <a:cs typeface="Calibri"/>
              </a:rPr>
              <a:t>SPK </a:t>
            </a:r>
            <a:r>
              <a:rPr sz="2600" b="1" spc="-5" dirty="0">
                <a:latin typeface="Calibri"/>
                <a:cs typeface="Calibri"/>
              </a:rPr>
              <a:t>menggunakan </a:t>
            </a:r>
            <a:r>
              <a:rPr sz="2600" spc="-15" dirty="0">
                <a:latin typeface="Calibri"/>
                <a:cs typeface="Calibri"/>
              </a:rPr>
              <a:t>pendekatan </a:t>
            </a:r>
            <a:r>
              <a:rPr sz="2600" spc="-10" dirty="0">
                <a:latin typeface="Calibri"/>
                <a:cs typeface="Calibri"/>
              </a:rPr>
              <a:t>proses yang  </a:t>
            </a:r>
            <a:r>
              <a:rPr sz="2600" b="1" spc="-15" dirty="0">
                <a:latin typeface="Calibri"/>
                <a:cs typeface="Calibri"/>
              </a:rPr>
              <a:t>mengintegrasi </a:t>
            </a:r>
            <a:r>
              <a:rPr sz="2600" spc="-10" dirty="0">
                <a:latin typeface="Calibri"/>
                <a:cs typeface="Calibri"/>
              </a:rPr>
              <a:t>Kitaran </a:t>
            </a:r>
            <a:r>
              <a:rPr sz="2600" dirty="0">
                <a:latin typeface="Calibri"/>
                <a:cs typeface="Calibri"/>
              </a:rPr>
              <a:t>PDCA dan </a:t>
            </a:r>
            <a:r>
              <a:rPr sz="2600" spc="-5" dirty="0">
                <a:latin typeface="Calibri"/>
                <a:cs typeface="Calibri"/>
              </a:rPr>
              <a:t>pemikiran  </a:t>
            </a:r>
            <a:r>
              <a:rPr sz="2600" spc="-10" dirty="0">
                <a:latin typeface="Calibri"/>
                <a:cs typeface="Calibri"/>
              </a:rPr>
              <a:t>berasaskan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risiko.</a:t>
            </a:r>
            <a:endParaRPr sz="2600" dirty="0">
              <a:latin typeface="Calibri"/>
              <a:cs typeface="Calibri"/>
            </a:endParaRPr>
          </a:p>
          <a:p>
            <a:pPr marL="934085" lvl="1" indent="-4572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934085" algn="l"/>
                <a:tab pos="934719" algn="l"/>
              </a:tabLst>
            </a:pPr>
            <a:r>
              <a:rPr sz="2600" spc="-5" dirty="0">
                <a:latin typeface="Calibri"/>
                <a:cs typeface="Calibri"/>
              </a:rPr>
              <a:t>SPK </a:t>
            </a:r>
            <a:r>
              <a:rPr sz="2600" spc="-10" dirty="0">
                <a:latin typeface="Calibri"/>
                <a:cs typeface="Calibri"/>
              </a:rPr>
              <a:t>sebagai </a:t>
            </a:r>
            <a:r>
              <a:rPr sz="2600" spc="-5" dirty="0">
                <a:latin typeface="Calibri"/>
                <a:cs typeface="Calibri"/>
              </a:rPr>
              <a:t>alat pencegahan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(preventive</a:t>
            </a:r>
            <a:endParaRPr sz="2600" dirty="0">
              <a:latin typeface="Calibri"/>
              <a:cs typeface="Calibri"/>
            </a:endParaRPr>
          </a:p>
          <a:p>
            <a:pPr marL="934085">
              <a:lnSpc>
                <a:spcPct val="100000"/>
              </a:lnSpc>
            </a:pPr>
            <a:r>
              <a:rPr sz="2600" spc="-10" dirty="0">
                <a:latin typeface="Calibri"/>
                <a:cs typeface="Calibri"/>
              </a:rPr>
              <a:t>tool).</a:t>
            </a:r>
            <a:endParaRPr sz="2600" dirty="0">
              <a:latin typeface="Calibri"/>
              <a:cs typeface="Calibri"/>
            </a:endParaRPr>
          </a:p>
          <a:p>
            <a:pPr marL="934085" marR="5080" lvl="1" indent="-4572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934085" algn="l"/>
                <a:tab pos="934719" algn="l"/>
              </a:tabLst>
            </a:pPr>
            <a:r>
              <a:rPr sz="2600" b="1" spc="-5" dirty="0">
                <a:latin typeface="Calibri"/>
                <a:cs typeface="Calibri"/>
              </a:rPr>
              <a:t>Tidak </a:t>
            </a:r>
            <a:r>
              <a:rPr sz="2600" spc="-15" dirty="0">
                <a:latin typeface="Calibri"/>
                <a:cs typeface="Calibri"/>
              </a:rPr>
              <a:t>ditetapkan </a:t>
            </a:r>
            <a:r>
              <a:rPr sz="2600" spc="-10" dirty="0">
                <a:latin typeface="Calibri"/>
                <a:cs typeface="Calibri"/>
              </a:rPr>
              <a:t>kaedah </a:t>
            </a:r>
            <a:r>
              <a:rPr sz="2600" dirty="0">
                <a:latin typeface="Calibri"/>
                <a:cs typeface="Calibri"/>
              </a:rPr>
              <a:t>khusus </a:t>
            </a:r>
            <a:r>
              <a:rPr sz="2600" spc="-15" dirty="0">
                <a:latin typeface="Calibri"/>
                <a:cs typeface="Calibri"/>
              </a:rPr>
              <a:t>pentaksiran  risiko.</a:t>
            </a:r>
            <a:endParaRPr sz="2600" dirty="0">
              <a:latin typeface="Calibri"/>
              <a:cs typeface="Calibri"/>
            </a:endParaRPr>
          </a:p>
          <a:p>
            <a:pPr marL="934085" marR="782320" lvl="1" indent="-4572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934085" algn="l"/>
                <a:tab pos="934719" algn="l"/>
              </a:tabLst>
            </a:pPr>
            <a:r>
              <a:rPr sz="2600" spc="-10" dirty="0">
                <a:latin typeface="Calibri"/>
                <a:cs typeface="Calibri"/>
              </a:rPr>
              <a:t>Organisasi </a:t>
            </a:r>
            <a:r>
              <a:rPr sz="2600" b="1" spc="-10" dirty="0">
                <a:latin typeface="Calibri"/>
                <a:cs typeface="Calibri"/>
              </a:rPr>
              <a:t>bertangungjawab </a:t>
            </a:r>
            <a:r>
              <a:rPr sz="2600" spc="-5" dirty="0">
                <a:latin typeface="Calibri"/>
                <a:cs typeface="Calibri"/>
              </a:rPr>
              <a:t>terhadap  </a:t>
            </a:r>
            <a:r>
              <a:rPr sz="2600" spc="-10" dirty="0">
                <a:latin typeface="Calibri"/>
                <a:cs typeface="Calibri"/>
              </a:rPr>
              <a:t>pemikiran berasaskan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risiko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16495" y="5058155"/>
            <a:ext cx="1670303" cy="126034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>
              <a:lnSpc>
                <a:spcPts val="200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pic>
        <p:nvPicPr>
          <p:cNvPr id="17" name="Content Placeholder 4" descr="Inner-UPM-Template_Option-1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9" y="6395772"/>
            <a:ext cx="7315200" cy="437606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202937" y="800340"/>
            <a:ext cx="781940" cy="734147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ms-MY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3579" y="248672"/>
            <a:ext cx="64037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ms-MY" sz="2000" b="1" dirty="0">
                <a:solidFill>
                  <a:srgbClr val="C00000"/>
                </a:solidFill>
                <a:cs typeface="Arial" pitchFamily="34" charset="0"/>
              </a:rPr>
              <a:t>STRUKTUR BAHARU, TERMINOLOGI &amp; KONSEP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74384"/>
            <a:ext cx="1239119" cy="5486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681" y="144192"/>
            <a:ext cx="546304" cy="844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745</Words>
  <Application>Microsoft Office PowerPoint</Application>
  <PresentationFormat>On-screen Show (4:3)</PresentationFormat>
  <Paragraphs>229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Segoe Print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Struktur dan terminologi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Semak kriteria audit</vt:lpstr>
      <vt:lpstr>Komitmen</vt:lpstr>
      <vt:lpstr>Audit</vt:lpstr>
      <vt:lpstr>Bukti yang Objektif</vt:lpstr>
      <vt:lpstr>Kriteria Audit</vt:lpstr>
      <vt:lpstr>Penemuan Audit Keputusan dari penilaian ke atas bukti audit  yang diperolehi terhadap kriteria audit.</vt:lpstr>
      <vt:lpstr>LATIHAN BERKUMPULAN</vt:lpstr>
      <vt:lpstr>ISO 9001:2015 Quality management systems: Requirements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Noraihan Noordin</cp:lastModifiedBy>
  <cp:revision>179</cp:revision>
  <cp:lastPrinted>2017-05-09T05:22:31Z</cp:lastPrinted>
  <dcterms:created xsi:type="dcterms:W3CDTF">2017-04-21T01:50:40Z</dcterms:created>
  <dcterms:modified xsi:type="dcterms:W3CDTF">2018-02-14T02:11:55Z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2017-04-21T00:00:00Z</vt:filetime>
  </property>
</Properties>
</file>